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3" r:id="rId20"/>
    <p:sldId id="275" r:id="rId2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gamma.app" TargetMode="Externa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hyperlink" Target="https://gamma.app" TargetMode="Externa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hyperlink" Target="https://gamma.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160413" y="1263372"/>
            <a:ext cx="7795974" cy="1348026"/>
          </a:xfrm>
          <a:prstGeom prst="rect">
            <a:avLst/>
          </a:prstGeom>
          <a:noFill/>
        </p:spPr>
        <p:txBody>
          <a:bodyPr wrap="square" rtlCol="0" anchor="t"/>
          <a:lstStyle/>
          <a:p>
            <a:pPr marL="0" indent="0">
              <a:lnSpc>
                <a:spcPts val="5310"/>
              </a:lnSpc>
              <a:buNone/>
            </a:pPr>
            <a:r>
              <a:rPr lang="en-US" sz="4245" b="1" dirty="0">
                <a:solidFill>
                  <a:srgbClr val="FF726D"/>
                </a:solidFill>
                <a:latin typeface="Inconsolata" pitchFamily="34" charset="0"/>
                <a:ea typeface="Inconsolata" pitchFamily="34" charset="-122"/>
                <a:cs typeface="Inconsolata" pitchFamily="34" charset="-120"/>
              </a:rPr>
              <a:t>Introduction to Web Scraping for Social Sciences</a:t>
            </a:r>
            <a:endParaRPr lang="en-US" sz="4245" dirty="0"/>
          </a:p>
        </p:txBody>
      </p:sp>
      <p:sp>
        <p:nvSpPr>
          <p:cNvPr id="6" name="Text 3"/>
          <p:cNvSpPr/>
          <p:nvPr/>
        </p:nvSpPr>
        <p:spPr>
          <a:xfrm>
            <a:off x="6160413" y="2880955"/>
            <a:ext cx="7795974" cy="1725930"/>
          </a:xfrm>
          <a:prstGeom prst="rect">
            <a:avLst/>
          </a:prstGeom>
          <a:noFill/>
        </p:spPr>
        <p:txBody>
          <a:bodyPr wrap="square" rtlCol="0" anchor="t"/>
          <a:lstStyle/>
          <a:p>
            <a:pPr marL="0" indent="0">
              <a:lnSpc>
                <a:spcPts val="2265"/>
              </a:lnSpc>
              <a:buNone/>
            </a:pPr>
            <a:r>
              <a:rPr lang="en-US" sz="1415" dirty="0">
                <a:solidFill>
                  <a:srgbClr val="DAD1E6"/>
                </a:solidFill>
                <a:latin typeface="Fira Sans" pitchFamily="34" charset="0"/>
                <a:ea typeface="Fira Sans" pitchFamily="34" charset="-122"/>
                <a:cs typeface="Fira Sans" pitchFamily="34" charset="-120"/>
              </a:rPr>
              <a:t>Welcome to a comprehensive journey into the world of web scraping, an invaluable skill for social science researchers. As we delve into this digital technique, you'll learn how to transform the vast sea of online information into actionable, insightful data for your research projects. From understanding the basics to mastering ethical and legal practices, this presentation is designed to equip you with the tools and knowledge necessary to harness the power of web scraping in the context of social sciences.</a:t>
            </a:r>
            <a:endParaRPr lang="en-US" sz="1415" dirty="0"/>
          </a:p>
        </p:txBody>
      </p:sp>
      <p:sp>
        <p:nvSpPr>
          <p:cNvPr id="7" name="Text 4"/>
          <p:cNvSpPr/>
          <p:nvPr/>
        </p:nvSpPr>
        <p:spPr>
          <a:xfrm>
            <a:off x="6160413" y="4809053"/>
            <a:ext cx="7795974" cy="862965"/>
          </a:xfrm>
          <a:prstGeom prst="rect">
            <a:avLst/>
          </a:prstGeom>
          <a:noFill/>
        </p:spPr>
        <p:txBody>
          <a:bodyPr wrap="square" rtlCol="0" anchor="t"/>
          <a:lstStyle/>
          <a:p>
            <a:pPr marL="0" indent="0">
              <a:lnSpc>
                <a:spcPts val="2265"/>
              </a:lnSpc>
              <a:buNone/>
            </a:pPr>
            <a:r>
              <a:rPr lang="en-US" sz="1415" dirty="0">
                <a:solidFill>
                  <a:srgbClr val="DAD1E6"/>
                </a:solidFill>
                <a:latin typeface="Fira Sans" pitchFamily="34" charset="0"/>
                <a:ea typeface="Fira Sans" pitchFamily="34" charset="-122"/>
                <a:cs typeface="Fira Sans" pitchFamily="34" charset="-120"/>
              </a:rPr>
              <a:t>This session is led by an experienced instructor who'll guide you through the intricacies of digital data collection and provide you with the best practices to apply this skill effectively in your own research endeavors. Get ready to explore the limitless potential of web scraping.</a:t>
            </a:r>
            <a:endParaRPr lang="en-US" sz="1415" dirty="0"/>
          </a:p>
        </p:txBody>
      </p:sp>
      <p:sp>
        <p:nvSpPr>
          <p:cNvPr id="8" name="Text 5"/>
          <p:cNvSpPr/>
          <p:nvPr/>
        </p:nvSpPr>
        <p:spPr>
          <a:xfrm>
            <a:off x="6160413" y="5874187"/>
            <a:ext cx="7795974" cy="575310"/>
          </a:xfrm>
          <a:prstGeom prst="rect">
            <a:avLst/>
          </a:prstGeom>
          <a:noFill/>
        </p:spPr>
        <p:txBody>
          <a:bodyPr wrap="square" rtlCol="0" anchor="t"/>
          <a:lstStyle/>
          <a:p>
            <a:pPr marL="0" indent="0">
              <a:lnSpc>
                <a:spcPts val="2265"/>
              </a:lnSpc>
              <a:buNone/>
            </a:pPr>
            <a:r>
              <a:rPr lang="en-US" sz="1415" dirty="0">
                <a:solidFill>
                  <a:srgbClr val="DAD1E6"/>
                </a:solidFill>
                <a:latin typeface="Fira Sans" pitchFamily="34" charset="0"/>
                <a:ea typeface="Fira Sans" pitchFamily="34" charset="-122"/>
                <a:cs typeface="Fira Sans" pitchFamily="34" charset="-120"/>
              </a:rPr>
              <a:t>Contact information for further queries and in-depth discussions will be provided at the conclusion of the session.</a:t>
            </a:r>
            <a:endParaRPr lang="en-US" sz="1415" dirty="0"/>
          </a:p>
        </p:txBody>
      </p:sp>
      <p:sp>
        <p:nvSpPr>
          <p:cNvPr id="9" name="Shape 6"/>
          <p:cNvSpPr/>
          <p:nvPr/>
        </p:nvSpPr>
        <p:spPr>
          <a:xfrm>
            <a:off x="6160413" y="6665000"/>
            <a:ext cx="287536" cy="287536"/>
          </a:xfrm>
          <a:prstGeom prst="roundRect">
            <a:avLst>
              <a:gd name="adj" fmla="val 31798055"/>
            </a:avLst>
          </a:prstGeom>
          <a:solidFill>
            <a:srgbClr val="7A3D7B"/>
          </a:solidFill>
          <a:ln w="7620">
            <a:solidFill>
              <a:srgbClr val="FFFFFF"/>
            </a:solidFill>
            <a:prstDash val="solid"/>
          </a:ln>
        </p:spPr>
      </p:sp>
      <p:sp>
        <p:nvSpPr>
          <p:cNvPr id="10" name="Text 7"/>
          <p:cNvSpPr/>
          <p:nvPr/>
        </p:nvSpPr>
        <p:spPr>
          <a:xfrm>
            <a:off x="6205895" y="6625947"/>
            <a:ext cx="196572" cy="365760"/>
          </a:xfrm>
          <a:prstGeom prst="rect">
            <a:avLst/>
          </a:prstGeom>
          <a:noFill/>
        </p:spPr>
        <p:txBody>
          <a:bodyPr wrap="none" rtlCol="0" anchor="t"/>
          <a:lstStyle/>
          <a:p>
            <a:pPr marL="0" indent="0" algn="ctr">
              <a:lnSpc>
                <a:spcPts val="2880"/>
              </a:lnSpc>
              <a:buNone/>
            </a:pPr>
            <a:r>
              <a:rPr lang="en-US" sz="1150" dirty="0">
                <a:solidFill>
                  <a:srgbClr val="FFFFFF"/>
                </a:solidFill>
                <a:latin typeface="Fira Sans" pitchFamily="34" charset="0"/>
                <a:ea typeface="Fira Sans" pitchFamily="34" charset="-122"/>
                <a:cs typeface="Fira Sans" pitchFamily="34" charset="-120"/>
              </a:rPr>
              <a:t>hh</a:t>
            </a:r>
            <a:endParaRPr lang="en-US" sz="1150" dirty="0"/>
          </a:p>
        </p:txBody>
      </p:sp>
      <p:sp>
        <p:nvSpPr>
          <p:cNvPr id="11" name="Text 8"/>
          <p:cNvSpPr/>
          <p:nvPr/>
        </p:nvSpPr>
        <p:spPr>
          <a:xfrm>
            <a:off x="6537722" y="6651665"/>
            <a:ext cx="1821656" cy="314444"/>
          </a:xfrm>
          <a:prstGeom prst="rect">
            <a:avLst/>
          </a:prstGeom>
          <a:noFill/>
        </p:spPr>
        <p:txBody>
          <a:bodyPr wrap="none" rtlCol="0" anchor="t"/>
          <a:lstStyle/>
          <a:p>
            <a:pPr marL="0" indent="0" algn="l">
              <a:lnSpc>
                <a:spcPts val="2475"/>
              </a:lnSpc>
              <a:buNone/>
            </a:pPr>
            <a:r>
              <a:rPr lang="en-US" sz="1770" b="1" dirty="0">
                <a:solidFill>
                  <a:srgbClr val="DAD1E6"/>
                </a:solidFill>
                <a:latin typeface="Fira Sans" pitchFamily="34" charset="0"/>
                <a:ea typeface="Fira Sans" pitchFamily="34" charset="-122"/>
                <a:cs typeface="Fira Sans" pitchFamily="34" charset="-120"/>
              </a:rPr>
              <a:t>by Ma Ming</a:t>
            </a:r>
            <a:endParaRPr lang="en-US" sz="1770" dirty="0"/>
          </a:p>
        </p:txBody>
      </p:sp>
      <p:pic>
        <p:nvPicPr>
          <p:cNvPr id="12"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1891903"/>
            <a:ext cx="6109692"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Basic Python Scripting</a:t>
            </a:r>
            <a:endParaRPr lang="en-US" sz="4375" dirty="0"/>
          </a:p>
        </p:txBody>
      </p:sp>
      <p:sp>
        <p:nvSpPr>
          <p:cNvPr id="6" name="Text 3"/>
          <p:cNvSpPr/>
          <p:nvPr/>
        </p:nvSpPr>
        <p:spPr>
          <a:xfrm>
            <a:off x="6319599" y="2919532"/>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Script Example</a:t>
            </a:r>
            <a:endParaRPr lang="en-US" sz="2185" dirty="0"/>
          </a:p>
        </p:txBody>
      </p:sp>
      <p:sp>
        <p:nvSpPr>
          <p:cNvPr id="7" name="Text 4"/>
          <p:cNvSpPr/>
          <p:nvPr/>
        </p:nvSpPr>
        <p:spPr>
          <a:xfrm>
            <a:off x="6319599" y="3599974"/>
            <a:ext cx="7477601" cy="1421606"/>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A basic Python script to scrape and print webpage content typically involves importing the necessary libraries, sending a request to the webpage, parsing the HTML content, and finally, extracting and printing the desired data.</a:t>
            </a:r>
            <a:endParaRPr lang="en-US" sz="1750" dirty="0"/>
          </a:p>
        </p:txBody>
      </p:sp>
      <p:sp>
        <p:nvSpPr>
          <p:cNvPr id="8" name="Text 5"/>
          <p:cNvSpPr/>
          <p:nvPr/>
        </p:nvSpPr>
        <p:spPr>
          <a:xfrm>
            <a:off x="6319599" y="5271492"/>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Explaining each step in the script helps to conceptualize how Python executes the scraping task, and showcases how a few lines of code can powerfully gather information from the web.</a:t>
            </a:r>
            <a:endParaRPr lang="en-US" sz="1750" dirty="0"/>
          </a:p>
        </p:txBody>
      </p:sp>
      <p:pic>
        <p:nvPicPr>
          <p:cNvPr id="9"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100971"/>
            <a:ext cx="7220545"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Data Extraction Techniques</a:t>
            </a:r>
            <a:endParaRPr lang="en-US" sz="4375" dirty="0"/>
          </a:p>
        </p:txBody>
      </p:sp>
      <p:sp>
        <p:nvSpPr>
          <p:cNvPr id="5" name="Text 3"/>
          <p:cNvSpPr/>
          <p:nvPr/>
        </p:nvSpPr>
        <p:spPr>
          <a:xfrm>
            <a:off x="2260163" y="2380536"/>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Text Extraction</a:t>
            </a:r>
            <a:endParaRPr lang="en-US" sz="1750" dirty="0"/>
          </a:p>
        </p:txBody>
      </p:sp>
      <p:sp>
        <p:nvSpPr>
          <p:cNvPr id="6" name="Text 4"/>
          <p:cNvSpPr/>
          <p:nvPr/>
        </p:nvSpPr>
        <p:spPr>
          <a:xfrm>
            <a:off x="7541181" y="2380536"/>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Gathering raw text from HTML elements.</a:t>
            </a:r>
            <a:endParaRPr lang="en-US" sz="1750" dirty="0"/>
          </a:p>
        </p:txBody>
      </p:sp>
      <p:sp>
        <p:nvSpPr>
          <p:cNvPr id="7" name="Shape 5"/>
          <p:cNvSpPr/>
          <p:nvPr/>
        </p:nvSpPr>
        <p:spPr>
          <a:xfrm>
            <a:off x="2037993" y="2876788"/>
            <a:ext cx="10554414" cy="992505"/>
          </a:xfrm>
          <a:prstGeom prst="rect">
            <a:avLst/>
          </a:prstGeom>
          <a:solidFill>
            <a:srgbClr val="382748"/>
          </a:solidFill>
        </p:spPr>
      </p:sp>
      <p:sp>
        <p:nvSpPr>
          <p:cNvPr id="8" name="Text 6"/>
          <p:cNvSpPr/>
          <p:nvPr/>
        </p:nvSpPr>
        <p:spPr>
          <a:xfrm>
            <a:off x="2260163" y="3017639"/>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Image Scraping</a:t>
            </a:r>
            <a:endParaRPr lang="en-US" sz="1750" dirty="0"/>
          </a:p>
        </p:txBody>
      </p:sp>
      <p:sp>
        <p:nvSpPr>
          <p:cNvPr id="9" name="Text 7"/>
          <p:cNvSpPr/>
          <p:nvPr/>
        </p:nvSpPr>
        <p:spPr>
          <a:xfrm>
            <a:off x="7541181" y="3017639"/>
            <a:ext cx="4829056"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Downloading images by accessing image tags and their source attributes.</a:t>
            </a:r>
            <a:endParaRPr lang="en-US" sz="1750" dirty="0"/>
          </a:p>
        </p:txBody>
      </p:sp>
      <p:sp>
        <p:nvSpPr>
          <p:cNvPr id="10" name="Text 8"/>
          <p:cNvSpPr/>
          <p:nvPr/>
        </p:nvSpPr>
        <p:spPr>
          <a:xfrm>
            <a:off x="2260163" y="4010144"/>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Link Collection</a:t>
            </a:r>
            <a:endParaRPr lang="en-US" sz="1750" dirty="0"/>
          </a:p>
        </p:txBody>
      </p:sp>
      <p:sp>
        <p:nvSpPr>
          <p:cNvPr id="11" name="Text 9"/>
          <p:cNvSpPr/>
          <p:nvPr/>
        </p:nvSpPr>
        <p:spPr>
          <a:xfrm>
            <a:off x="7541181" y="4010144"/>
            <a:ext cx="4829056"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Compiling a list of hyperlinks by targeting anchor tags.</a:t>
            </a:r>
            <a:endParaRPr lang="en-US" sz="1750" dirty="0"/>
          </a:p>
        </p:txBody>
      </p:sp>
      <p:sp>
        <p:nvSpPr>
          <p:cNvPr id="12" name="Shape 10"/>
          <p:cNvSpPr/>
          <p:nvPr/>
        </p:nvSpPr>
        <p:spPr>
          <a:xfrm>
            <a:off x="2037993" y="4861798"/>
            <a:ext cx="10554414" cy="637103"/>
          </a:xfrm>
          <a:prstGeom prst="rect">
            <a:avLst/>
          </a:prstGeom>
          <a:solidFill>
            <a:srgbClr val="382748"/>
          </a:solidFill>
        </p:spPr>
      </p:sp>
      <p:sp>
        <p:nvSpPr>
          <p:cNvPr id="13" name="Text 11"/>
          <p:cNvSpPr/>
          <p:nvPr/>
        </p:nvSpPr>
        <p:spPr>
          <a:xfrm>
            <a:off x="2260163" y="5002649"/>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Handling HTML</a:t>
            </a:r>
            <a:endParaRPr lang="en-US" sz="1750" dirty="0"/>
          </a:p>
        </p:txBody>
      </p:sp>
      <p:sp>
        <p:nvSpPr>
          <p:cNvPr id="14" name="Text 12"/>
          <p:cNvSpPr/>
          <p:nvPr/>
        </p:nvSpPr>
        <p:spPr>
          <a:xfrm>
            <a:off x="7541181" y="5002649"/>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Dealing with a site's markup to locate data.</a:t>
            </a:r>
            <a:endParaRPr lang="en-US" sz="1750" dirty="0"/>
          </a:p>
        </p:txBody>
      </p:sp>
      <p:sp>
        <p:nvSpPr>
          <p:cNvPr id="15" name="Text 13"/>
          <p:cNvSpPr/>
          <p:nvPr/>
        </p:nvSpPr>
        <p:spPr>
          <a:xfrm>
            <a:off x="2260163" y="5639753"/>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Handling JSON</a:t>
            </a:r>
            <a:endParaRPr lang="en-US" sz="1750" dirty="0"/>
          </a:p>
        </p:txBody>
      </p:sp>
      <p:sp>
        <p:nvSpPr>
          <p:cNvPr id="16" name="Text 14"/>
          <p:cNvSpPr/>
          <p:nvPr/>
        </p:nvSpPr>
        <p:spPr>
          <a:xfrm>
            <a:off x="7541181" y="5639753"/>
            <a:ext cx="4829056"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Parsing JSON objects returned from APIs or configurations.</a:t>
            </a:r>
            <a:endParaRPr lang="en-US" sz="1750" dirty="0"/>
          </a:p>
        </p:txBody>
      </p:sp>
      <p:sp>
        <p:nvSpPr>
          <p:cNvPr id="17" name="Shape 15"/>
          <p:cNvSpPr/>
          <p:nvPr/>
        </p:nvSpPr>
        <p:spPr>
          <a:xfrm>
            <a:off x="2037993" y="6491407"/>
            <a:ext cx="10554414" cy="637103"/>
          </a:xfrm>
          <a:prstGeom prst="rect">
            <a:avLst/>
          </a:prstGeom>
          <a:solidFill>
            <a:srgbClr val="382748"/>
          </a:solidFill>
        </p:spPr>
      </p:sp>
      <p:sp>
        <p:nvSpPr>
          <p:cNvPr id="18" name="Text 16"/>
          <p:cNvSpPr/>
          <p:nvPr/>
        </p:nvSpPr>
        <p:spPr>
          <a:xfrm>
            <a:off x="2260163" y="6632258"/>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Handling XML</a:t>
            </a:r>
            <a:endParaRPr lang="en-US" sz="1750" dirty="0"/>
          </a:p>
        </p:txBody>
      </p:sp>
      <p:sp>
        <p:nvSpPr>
          <p:cNvPr id="19" name="Text 17"/>
          <p:cNvSpPr/>
          <p:nvPr/>
        </p:nvSpPr>
        <p:spPr>
          <a:xfrm>
            <a:off x="7541181" y="6632258"/>
            <a:ext cx="4829056" cy="355402"/>
          </a:xfrm>
          <a:prstGeom prst="rect">
            <a:avLst/>
          </a:prstGeom>
          <a:noFill/>
        </p:spPr>
        <p:txBody>
          <a:bodyPr wrap="non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Working with XML feeds or sitemaps.</a:t>
            </a:r>
            <a:endParaRPr lang="en-US" sz="1750" dirty="0"/>
          </a:p>
        </p:txBody>
      </p:sp>
      <p:pic>
        <p:nvPicPr>
          <p:cNvPr id="20"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10972800" y="0"/>
            <a:ext cx="3657600" cy="8229600"/>
          </a:xfrm>
          <a:prstGeom prst="rect">
            <a:avLst/>
          </a:prstGeom>
        </p:spPr>
      </p:pic>
      <p:sp>
        <p:nvSpPr>
          <p:cNvPr id="5" name="Text 2"/>
          <p:cNvSpPr/>
          <p:nvPr/>
        </p:nvSpPr>
        <p:spPr>
          <a:xfrm>
            <a:off x="833199" y="1432322"/>
            <a:ext cx="6942892"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Handling Dynamic Webpages</a:t>
            </a:r>
            <a:endParaRPr lang="en-US" sz="4375" dirty="0"/>
          </a:p>
        </p:txBody>
      </p:sp>
      <p:pic>
        <p:nvPicPr>
          <p:cNvPr id="6" name="Image 1" descr="preencoded.png"/>
          <p:cNvPicPr>
            <a:picLocks noChangeAspect="1"/>
          </p:cNvPicPr>
          <p:nvPr/>
        </p:nvPicPr>
        <p:blipFill>
          <a:blip r:embed="rId2"/>
          <a:stretch>
            <a:fillRect/>
          </a:stretch>
        </p:blipFill>
        <p:spPr>
          <a:xfrm>
            <a:off x="833199" y="2459950"/>
            <a:ext cx="1110972" cy="2346365"/>
          </a:xfrm>
          <a:prstGeom prst="rect">
            <a:avLst/>
          </a:prstGeom>
        </p:spPr>
      </p:pic>
      <p:sp>
        <p:nvSpPr>
          <p:cNvPr id="7" name="Text 3"/>
          <p:cNvSpPr/>
          <p:nvPr/>
        </p:nvSpPr>
        <p:spPr>
          <a:xfrm>
            <a:off x="2277428" y="2682121"/>
            <a:ext cx="2360057" cy="347186"/>
          </a:xfrm>
          <a:prstGeom prst="rect">
            <a:avLst/>
          </a:prstGeom>
          <a:noFill/>
        </p:spPr>
        <p:txBody>
          <a:bodyPr wrap="none" rtlCol="0" anchor="t"/>
          <a:lstStyle/>
          <a:p>
            <a:pPr marL="0" indent="0" algn="l">
              <a:lnSpc>
                <a:spcPts val="2735"/>
              </a:lnSpc>
              <a:buNone/>
            </a:pPr>
            <a:r>
              <a:rPr lang="en-US" sz="2185" b="1" dirty="0">
                <a:solidFill>
                  <a:srgbClr val="FF726D"/>
                </a:solidFill>
                <a:latin typeface="Inconsolata" pitchFamily="34" charset="0"/>
                <a:ea typeface="Inconsolata" pitchFamily="34" charset="-122"/>
                <a:cs typeface="Inconsolata" pitchFamily="34" charset="-120"/>
              </a:rPr>
              <a:t>Static vs Dynamic</a:t>
            </a:r>
            <a:endParaRPr lang="en-US" sz="2185" dirty="0"/>
          </a:p>
        </p:txBody>
      </p:sp>
      <p:sp>
        <p:nvSpPr>
          <p:cNvPr id="8" name="Text 4"/>
          <p:cNvSpPr/>
          <p:nvPr/>
        </p:nvSpPr>
        <p:spPr>
          <a:xfrm>
            <a:off x="2277428" y="3162538"/>
            <a:ext cx="7862173" cy="1421606"/>
          </a:xfrm>
          <a:prstGeom prst="rect">
            <a:avLst/>
          </a:prstGeom>
          <a:noFill/>
        </p:spPr>
        <p:txBody>
          <a:bodyPr wrap="square"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Understanding the difference between static and dynamic web content is key to handling variable webpages. Static pages are easier to scrape because the content doesn't change with user interaction, whereas dynamic pages require more sophisticated methods to access their data.</a:t>
            </a:r>
            <a:endParaRPr lang="en-US" sz="1750" dirty="0"/>
          </a:p>
        </p:txBody>
      </p:sp>
      <p:pic>
        <p:nvPicPr>
          <p:cNvPr id="9" name="Image 2" descr="preencoded.png"/>
          <p:cNvPicPr>
            <a:picLocks noChangeAspect="1"/>
          </p:cNvPicPr>
          <p:nvPr/>
        </p:nvPicPr>
        <p:blipFill>
          <a:blip r:embed="rId3"/>
          <a:stretch>
            <a:fillRect/>
          </a:stretch>
        </p:blipFill>
        <p:spPr>
          <a:xfrm>
            <a:off x="833199" y="4806315"/>
            <a:ext cx="1110972" cy="1990963"/>
          </a:xfrm>
          <a:prstGeom prst="rect">
            <a:avLst/>
          </a:prstGeom>
        </p:spPr>
      </p:pic>
      <p:sp>
        <p:nvSpPr>
          <p:cNvPr id="10" name="Text 5"/>
          <p:cNvSpPr/>
          <p:nvPr/>
        </p:nvSpPr>
        <p:spPr>
          <a:xfrm>
            <a:off x="2277428" y="5028486"/>
            <a:ext cx="2637711" cy="347186"/>
          </a:xfrm>
          <a:prstGeom prst="rect">
            <a:avLst/>
          </a:prstGeom>
          <a:noFill/>
        </p:spPr>
        <p:txBody>
          <a:bodyPr wrap="none" rtlCol="0" anchor="t"/>
          <a:lstStyle/>
          <a:p>
            <a:pPr marL="0" indent="0" algn="l">
              <a:lnSpc>
                <a:spcPts val="2735"/>
              </a:lnSpc>
              <a:buNone/>
            </a:pPr>
            <a:r>
              <a:rPr lang="en-US" sz="2185" b="1" dirty="0">
                <a:solidFill>
                  <a:srgbClr val="FF726D"/>
                </a:solidFill>
                <a:latin typeface="Inconsolata" pitchFamily="34" charset="0"/>
                <a:ea typeface="Inconsolata" pitchFamily="34" charset="-122"/>
                <a:cs typeface="Inconsolata" pitchFamily="34" charset="-120"/>
              </a:rPr>
              <a:t>Selenium Automation</a:t>
            </a:r>
            <a:endParaRPr lang="en-US" sz="2185" dirty="0"/>
          </a:p>
        </p:txBody>
      </p:sp>
      <p:sp>
        <p:nvSpPr>
          <p:cNvPr id="11" name="Text 6"/>
          <p:cNvSpPr/>
          <p:nvPr/>
        </p:nvSpPr>
        <p:spPr>
          <a:xfrm>
            <a:off x="2277428" y="5508903"/>
            <a:ext cx="7862173" cy="1066205"/>
          </a:xfrm>
          <a:prstGeom prst="rect">
            <a:avLst/>
          </a:prstGeom>
          <a:noFill/>
        </p:spPr>
        <p:txBody>
          <a:bodyPr wrap="square"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Selenium bridges the gap in scraping dynamic content. It simulates user interactions, allowing the retrieval of content that is loaded asynchronously or through JavaScript events after the initial page load.</a:t>
            </a:r>
            <a:endParaRPr lang="en-US" sz="1750" dirty="0"/>
          </a:p>
        </p:txBody>
      </p:sp>
      <p:pic>
        <p:nvPicPr>
          <p:cNvPr id="12"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2216706"/>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Data Storage</a:t>
            </a:r>
            <a:endParaRPr lang="en-US" sz="4375" dirty="0"/>
          </a:p>
        </p:txBody>
      </p:sp>
      <p:sp>
        <p:nvSpPr>
          <p:cNvPr id="5" name="Text 3"/>
          <p:cNvSpPr/>
          <p:nvPr/>
        </p:nvSpPr>
        <p:spPr>
          <a:xfrm>
            <a:off x="2037993" y="3466505"/>
            <a:ext cx="249888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Storage Mechanisms</a:t>
            </a:r>
            <a:endParaRPr lang="en-US" sz="2185" dirty="0"/>
          </a:p>
        </p:txBody>
      </p:sp>
      <p:sp>
        <p:nvSpPr>
          <p:cNvPr id="6" name="Text 4"/>
          <p:cNvSpPr/>
          <p:nvPr/>
        </p:nvSpPr>
        <p:spPr>
          <a:xfrm>
            <a:off x="2037993" y="4035862"/>
            <a:ext cx="5006221"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Choosing the right storage mechanism can vastly affect the usability and performance of the scraped data. CSV files are an excellent choice for simple tabular data, while databases like SQL are suited for larger, more complex datasets.</a:t>
            </a:r>
            <a:endParaRPr lang="en-US" sz="1750" dirty="0"/>
          </a:p>
        </p:txBody>
      </p:sp>
      <p:sp>
        <p:nvSpPr>
          <p:cNvPr id="7" name="Text 5"/>
          <p:cNvSpPr/>
          <p:nvPr/>
        </p:nvSpPr>
        <p:spPr>
          <a:xfrm>
            <a:off x="7593806" y="3466505"/>
            <a:ext cx="291536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Data Format Decisions</a:t>
            </a:r>
            <a:endParaRPr lang="en-US" sz="2185" dirty="0"/>
          </a:p>
        </p:txBody>
      </p:sp>
      <p:sp>
        <p:nvSpPr>
          <p:cNvPr id="8" name="Text 6"/>
          <p:cNvSpPr/>
          <p:nvPr/>
        </p:nvSpPr>
        <p:spPr>
          <a:xfrm>
            <a:off x="7593806" y="4035862"/>
            <a:ext cx="5006221"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Deciding on a data format is crucial and depends on the type of data and its intended use. CSV is straightforward for flat data, whereas databases offer robust querying capabilities for more sophisticated analysis.</a:t>
            </a:r>
            <a:endParaRPr lang="en-US" sz="1750" dirty="0"/>
          </a:p>
        </p:txBody>
      </p:sp>
      <p:pic>
        <p:nvPicPr>
          <p:cNvPr id="9"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41631">
              <a:alpha val="80000"/>
            </a:srgbClr>
          </a:solidFill>
        </p:spPr>
      </p:sp>
      <p:sp>
        <p:nvSpPr>
          <p:cNvPr id="6" name="Text 3"/>
          <p:cNvSpPr/>
          <p:nvPr/>
        </p:nvSpPr>
        <p:spPr>
          <a:xfrm>
            <a:off x="2037993" y="2072402"/>
            <a:ext cx="7775972"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Data Cleaning and Processing</a:t>
            </a:r>
            <a:endParaRPr lang="en-US" sz="4375" dirty="0"/>
          </a:p>
        </p:txBody>
      </p:sp>
      <p:sp>
        <p:nvSpPr>
          <p:cNvPr id="7" name="Shape 4"/>
          <p:cNvSpPr/>
          <p:nvPr/>
        </p:nvSpPr>
        <p:spPr>
          <a:xfrm>
            <a:off x="2037993" y="3100030"/>
            <a:ext cx="5166122" cy="3057168"/>
          </a:xfrm>
          <a:prstGeom prst="roundRect">
            <a:avLst>
              <a:gd name="adj" fmla="val 2180"/>
            </a:avLst>
          </a:prstGeom>
          <a:solidFill>
            <a:srgbClr val="382748"/>
          </a:solidFill>
        </p:spPr>
      </p:sp>
      <p:sp>
        <p:nvSpPr>
          <p:cNvPr id="8" name="Text 5"/>
          <p:cNvSpPr/>
          <p:nvPr/>
        </p:nvSpPr>
        <p:spPr>
          <a:xfrm>
            <a:off x="2260163" y="3322201"/>
            <a:ext cx="3193018"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Necessity of Clean Data</a:t>
            </a:r>
            <a:endParaRPr lang="en-US" sz="2185" dirty="0"/>
          </a:p>
        </p:txBody>
      </p:sp>
      <p:sp>
        <p:nvSpPr>
          <p:cNvPr id="9" name="Text 6"/>
          <p:cNvSpPr/>
          <p:nvPr/>
        </p:nvSpPr>
        <p:spPr>
          <a:xfrm>
            <a:off x="2260163" y="3802618"/>
            <a:ext cx="4721781" cy="2132409"/>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Data cleaning is a necessary step in the data analysis process. It involves ensuring that the dataset is correct, consistent, and usable, which may require removing inaccuracies or processing the data into a format better suited for analysis.</a:t>
            </a:r>
            <a:endParaRPr lang="en-US" sz="1750" dirty="0"/>
          </a:p>
        </p:txBody>
      </p:sp>
      <p:sp>
        <p:nvSpPr>
          <p:cNvPr id="10" name="Shape 7"/>
          <p:cNvSpPr/>
          <p:nvPr/>
        </p:nvSpPr>
        <p:spPr>
          <a:xfrm>
            <a:off x="7426285" y="3100030"/>
            <a:ext cx="5166122" cy="3057168"/>
          </a:xfrm>
          <a:prstGeom prst="roundRect">
            <a:avLst>
              <a:gd name="adj" fmla="val 2180"/>
            </a:avLst>
          </a:prstGeom>
          <a:solidFill>
            <a:srgbClr val="382748"/>
          </a:solidFill>
        </p:spPr>
      </p:sp>
      <p:sp>
        <p:nvSpPr>
          <p:cNvPr id="11" name="Text 8"/>
          <p:cNvSpPr/>
          <p:nvPr/>
        </p:nvSpPr>
        <p:spPr>
          <a:xfrm>
            <a:off x="7648456" y="3322201"/>
            <a:ext cx="2637711"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Cleaning Techniques</a:t>
            </a:r>
            <a:endParaRPr lang="en-US" sz="2185" dirty="0"/>
          </a:p>
        </p:txBody>
      </p:sp>
      <p:sp>
        <p:nvSpPr>
          <p:cNvPr id="12" name="Text 9"/>
          <p:cNvSpPr/>
          <p:nvPr/>
        </p:nvSpPr>
        <p:spPr>
          <a:xfrm>
            <a:off x="7648456" y="3802618"/>
            <a:ext cx="4721781"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Common techniques include removing duplicate records, handling missing values, and correcting mismatches or outliers. This improves the accuracy of the analysis, leading to more trustworthy research outcomes.</a:t>
            </a:r>
            <a:endParaRPr lang="en-US" sz="1750" dirty="0"/>
          </a:p>
        </p:txBody>
      </p:sp>
      <p:pic>
        <p:nvPicPr>
          <p:cNvPr id="13"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505903"/>
            <a:ext cx="8609171"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Applications in Social Sciences</a:t>
            </a:r>
            <a:endParaRPr lang="en-US" sz="4375" dirty="0"/>
          </a:p>
        </p:txBody>
      </p:sp>
      <p:sp>
        <p:nvSpPr>
          <p:cNvPr id="5" name="Text 3"/>
          <p:cNvSpPr/>
          <p:nvPr/>
        </p:nvSpPr>
        <p:spPr>
          <a:xfrm>
            <a:off x="2037993" y="2755702"/>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Sociology</a:t>
            </a:r>
            <a:endParaRPr lang="en-US" sz="2185" dirty="0"/>
          </a:p>
        </p:txBody>
      </p:sp>
      <p:sp>
        <p:nvSpPr>
          <p:cNvPr id="6" name="Text 4"/>
          <p:cNvSpPr/>
          <p:nvPr/>
        </p:nvSpPr>
        <p:spPr>
          <a:xfrm>
            <a:off x="2037993" y="3325058"/>
            <a:ext cx="3156347" cy="284321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In sociology, web scraping can unearth patterns and relationships within communities by analyzing social networks, forums, and online interactions, providing a deeper understanding of social structures.</a:t>
            </a:r>
            <a:endParaRPr lang="en-US" sz="1750" dirty="0"/>
          </a:p>
        </p:txBody>
      </p:sp>
      <p:sp>
        <p:nvSpPr>
          <p:cNvPr id="7" name="Text 5"/>
          <p:cNvSpPr/>
          <p:nvPr/>
        </p:nvSpPr>
        <p:spPr>
          <a:xfrm>
            <a:off x="5743932" y="2755702"/>
            <a:ext cx="2360057"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Political Science</a:t>
            </a:r>
            <a:endParaRPr lang="en-US" sz="2185" dirty="0"/>
          </a:p>
        </p:txBody>
      </p:sp>
      <p:sp>
        <p:nvSpPr>
          <p:cNvPr id="8" name="Text 6"/>
          <p:cNvSpPr/>
          <p:nvPr/>
        </p:nvSpPr>
        <p:spPr>
          <a:xfrm>
            <a:off x="5743932" y="3325058"/>
            <a:ext cx="3156347" cy="3198614"/>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Political scientists use web scraping to monitor policy impacts, public opinion, and political activities across various platforms, making it easier to measure the pulse of the electorate and the dynamics of political discourse.</a:t>
            </a:r>
            <a:endParaRPr lang="en-US" sz="1750" dirty="0"/>
          </a:p>
        </p:txBody>
      </p:sp>
      <p:sp>
        <p:nvSpPr>
          <p:cNvPr id="9" name="Text 7"/>
          <p:cNvSpPr/>
          <p:nvPr/>
        </p:nvSpPr>
        <p:spPr>
          <a:xfrm>
            <a:off x="9449872" y="2755702"/>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Anthropology</a:t>
            </a:r>
            <a:endParaRPr lang="en-US" sz="2185" dirty="0"/>
          </a:p>
        </p:txBody>
      </p:sp>
      <p:sp>
        <p:nvSpPr>
          <p:cNvPr id="10" name="Text 8"/>
          <p:cNvSpPr/>
          <p:nvPr/>
        </p:nvSpPr>
        <p:spPr>
          <a:xfrm>
            <a:off x="9449872" y="3325058"/>
            <a:ext cx="3156347" cy="3198614"/>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Scraped web data aids anthropologists by providing access to a multitude of cultural artifacts and expressions found online, from blogs to multimedia content, which may otherwise be difficult to catalogue and study.</a:t>
            </a:r>
            <a:endParaRPr lang="en-US" sz="1750" dirty="0"/>
          </a:p>
        </p:txBody>
      </p:sp>
      <p:pic>
        <p:nvPicPr>
          <p:cNvPr id="11"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82346" y="605909"/>
            <a:ext cx="7147798" cy="687348"/>
          </a:xfrm>
          <a:prstGeom prst="rect">
            <a:avLst/>
          </a:prstGeom>
          <a:noFill/>
        </p:spPr>
        <p:txBody>
          <a:bodyPr wrap="none" rtlCol="0" anchor="t"/>
          <a:lstStyle/>
          <a:p>
            <a:pPr marL="0" indent="0">
              <a:lnSpc>
                <a:spcPts val="5410"/>
              </a:lnSpc>
              <a:buNone/>
            </a:pPr>
            <a:r>
              <a:rPr lang="en-US" sz="4330" b="1" dirty="0">
                <a:solidFill>
                  <a:srgbClr val="FF726D"/>
                </a:solidFill>
                <a:latin typeface="Inconsolata" pitchFamily="34" charset="0"/>
                <a:ea typeface="Inconsolata" pitchFamily="34" charset="-122"/>
                <a:cs typeface="Inconsolata" pitchFamily="34" charset="-120"/>
              </a:rPr>
              <a:t>Challenges and Limitations</a:t>
            </a:r>
            <a:endParaRPr lang="en-US" sz="4330" dirty="0"/>
          </a:p>
        </p:txBody>
      </p:sp>
      <p:sp>
        <p:nvSpPr>
          <p:cNvPr id="6" name="Shape 3"/>
          <p:cNvSpPr/>
          <p:nvPr/>
        </p:nvSpPr>
        <p:spPr>
          <a:xfrm>
            <a:off x="4798576" y="1623179"/>
            <a:ext cx="27384" cy="6000512"/>
          </a:xfrm>
          <a:prstGeom prst="rect">
            <a:avLst/>
          </a:prstGeom>
          <a:solidFill>
            <a:srgbClr val="FF6680"/>
          </a:solidFill>
        </p:spPr>
      </p:sp>
      <p:sp>
        <p:nvSpPr>
          <p:cNvPr id="7" name="Shape 4"/>
          <p:cNvSpPr/>
          <p:nvPr/>
        </p:nvSpPr>
        <p:spPr>
          <a:xfrm>
            <a:off x="5059680" y="2028706"/>
            <a:ext cx="769739" cy="27384"/>
          </a:xfrm>
          <a:prstGeom prst="rect">
            <a:avLst/>
          </a:prstGeom>
          <a:solidFill>
            <a:srgbClr val="FF6680"/>
          </a:solidFill>
        </p:spPr>
      </p:sp>
      <p:sp>
        <p:nvSpPr>
          <p:cNvPr id="8" name="Shape 5"/>
          <p:cNvSpPr/>
          <p:nvPr/>
        </p:nvSpPr>
        <p:spPr>
          <a:xfrm>
            <a:off x="4564856" y="1794986"/>
            <a:ext cx="494824" cy="494824"/>
          </a:xfrm>
          <a:prstGeom prst="roundRect">
            <a:avLst>
              <a:gd name="adj" fmla="val 13336"/>
            </a:avLst>
          </a:prstGeom>
          <a:solidFill>
            <a:srgbClr val="382748"/>
          </a:solidFill>
        </p:spPr>
      </p:sp>
      <p:sp>
        <p:nvSpPr>
          <p:cNvPr id="9" name="Text 6"/>
          <p:cNvSpPr/>
          <p:nvPr/>
        </p:nvSpPr>
        <p:spPr>
          <a:xfrm>
            <a:off x="4729758" y="1836182"/>
            <a:ext cx="165021" cy="412313"/>
          </a:xfrm>
          <a:prstGeom prst="rect">
            <a:avLst/>
          </a:prstGeom>
          <a:noFill/>
        </p:spPr>
        <p:txBody>
          <a:bodyPr wrap="none" rtlCol="0" anchor="t"/>
          <a:lstStyle/>
          <a:p>
            <a:pPr marL="0" indent="0" algn="ctr">
              <a:lnSpc>
                <a:spcPts val="3245"/>
              </a:lnSpc>
              <a:buNone/>
            </a:pPr>
            <a:r>
              <a:rPr lang="en-US" sz="2600" b="1" dirty="0">
                <a:solidFill>
                  <a:srgbClr val="FF726D"/>
                </a:solidFill>
                <a:latin typeface="Inconsolata" pitchFamily="34" charset="0"/>
                <a:ea typeface="Inconsolata" pitchFamily="34" charset="-122"/>
                <a:cs typeface="Inconsolata" pitchFamily="34" charset="-120"/>
              </a:rPr>
              <a:t>1</a:t>
            </a:r>
            <a:endParaRPr lang="en-US" sz="2600" dirty="0"/>
          </a:p>
        </p:txBody>
      </p:sp>
      <p:sp>
        <p:nvSpPr>
          <p:cNvPr id="10" name="Text 7"/>
          <p:cNvSpPr/>
          <p:nvPr/>
        </p:nvSpPr>
        <p:spPr>
          <a:xfrm>
            <a:off x="6021943" y="1843087"/>
            <a:ext cx="2199561" cy="343614"/>
          </a:xfrm>
          <a:prstGeom prst="rect">
            <a:avLst/>
          </a:prstGeom>
          <a:noFill/>
        </p:spPr>
        <p:txBody>
          <a:bodyPr wrap="none" rtlCol="0" anchor="t"/>
          <a:lstStyle/>
          <a:p>
            <a:pPr marL="0" indent="0" algn="l">
              <a:lnSpc>
                <a:spcPts val="2705"/>
              </a:lnSpc>
              <a:buNone/>
            </a:pPr>
            <a:r>
              <a:rPr lang="en-US" sz="2165" b="1" dirty="0">
                <a:solidFill>
                  <a:srgbClr val="FF726D"/>
                </a:solidFill>
                <a:latin typeface="Inconsolata" pitchFamily="34" charset="0"/>
                <a:ea typeface="Inconsolata" pitchFamily="34" charset="-122"/>
                <a:cs typeface="Inconsolata" pitchFamily="34" charset="-120"/>
              </a:rPr>
              <a:t>IP Blocks</a:t>
            </a:r>
            <a:endParaRPr lang="en-US" sz="2165" dirty="0"/>
          </a:p>
        </p:txBody>
      </p:sp>
      <p:sp>
        <p:nvSpPr>
          <p:cNvPr id="11" name="Text 8"/>
          <p:cNvSpPr/>
          <p:nvPr/>
        </p:nvSpPr>
        <p:spPr>
          <a:xfrm>
            <a:off x="6021943" y="2318623"/>
            <a:ext cx="7783711" cy="1055489"/>
          </a:xfrm>
          <a:prstGeom prst="rect">
            <a:avLst/>
          </a:prstGeom>
          <a:noFill/>
        </p:spPr>
        <p:txBody>
          <a:bodyPr wrap="square" rtlCol="0" anchor="t"/>
          <a:lstStyle/>
          <a:p>
            <a:pPr marL="0" indent="0" algn="l">
              <a:lnSpc>
                <a:spcPts val="2770"/>
              </a:lnSpc>
              <a:buNone/>
            </a:pPr>
            <a:r>
              <a:rPr lang="en-US" sz="1730" dirty="0">
                <a:solidFill>
                  <a:srgbClr val="DAD1E6"/>
                </a:solidFill>
                <a:latin typeface="Fira Sans" pitchFamily="34" charset="0"/>
                <a:ea typeface="Fira Sans" pitchFamily="34" charset="-122"/>
                <a:cs typeface="Fira Sans" pitchFamily="34" charset="-120"/>
              </a:rPr>
              <a:t>One common challenge in web scraping is IP blocking by websites, often triggered by making too many requests in a short timeframe, which can hinder data collection efforts.</a:t>
            </a:r>
            <a:endParaRPr lang="en-US" sz="1730" dirty="0"/>
          </a:p>
        </p:txBody>
      </p:sp>
      <p:sp>
        <p:nvSpPr>
          <p:cNvPr id="12" name="Shape 9"/>
          <p:cNvSpPr/>
          <p:nvPr/>
        </p:nvSpPr>
        <p:spPr>
          <a:xfrm>
            <a:off x="5059680" y="4219456"/>
            <a:ext cx="769739" cy="27384"/>
          </a:xfrm>
          <a:prstGeom prst="rect">
            <a:avLst/>
          </a:prstGeom>
          <a:solidFill>
            <a:srgbClr val="FF6680"/>
          </a:solidFill>
        </p:spPr>
      </p:sp>
      <p:sp>
        <p:nvSpPr>
          <p:cNvPr id="13" name="Shape 10"/>
          <p:cNvSpPr/>
          <p:nvPr/>
        </p:nvSpPr>
        <p:spPr>
          <a:xfrm>
            <a:off x="4564856" y="3985736"/>
            <a:ext cx="494824" cy="494824"/>
          </a:xfrm>
          <a:prstGeom prst="roundRect">
            <a:avLst>
              <a:gd name="adj" fmla="val 13336"/>
            </a:avLst>
          </a:prstGeom>
          <a:solidFill>
            <a:srgbClr val="382748"/>
          </a:solidFill>
        </p:spPr>
      </p:sp>
      <p:sp>
        <p:nvSpPr>
          <p:cNvPr id="14" name="Text 11"/>
          <p:cNvSpPr/>
          <p:nvPr/>
        </p:nvSpPr>
        <p:spPr>
          <a:xfrm>
            <a:off x="4729758" y="4026932"/>
            <a:ext cx="165021" cy="412313"/>
          </a:xfrm>
          <a:prstGeom prst="rect">
            <a:avLst/>
          </a:prstGeom>
          <a:noFill/>
        </p:spPr>
        <p:txBody>
          <a:bodyPr wrap="none" rtlCol="0" anchor="t"/>
          <a:lstStyle/>
          <a:p>
            <a:pPr marL="0" indent="0" algn="ctr">
              <a:lnSpc>
                <a:spcPts val="3245"/>
              </a:lnSpc>
              <a:buNone/>
            </a:pPr>
            <a:r>
              <a:rPr lang="en-US" sz="2600" b="1" dirty="0">
                <a:solidFill>
                  <a:srgbClr val="FF726D"/>
                </a:solidFill>
                <a:latin typeface="Inconsolata" pitchFamily="34" charset="0"/>
                <a:ea typeface="Inconsolata" pitchFamily="34" charset="-122"/>
                <a:cs typeface="Inconsolata" pitchFamily="34" charset="-120"/>
              </a:rPr>
              <a:t>2</a:t>
            </a:r>
            <a:endParaRPr lang="en-US" sz="2600" dirty="0"/>
          </a:p>
        </p:txBody>
      </p:sp>
      <p:sp>
        <p:nvSpPr>
          <p:cNvPr id="15" name="Text 12"/>
          <p:cNvSpPr/>
          <p:nvPr/>
        </p:nvSpPr>
        <p:spPr>
          <a:xfrm>
            <a:off x="6021943" y="4033838"/>
            <a:ext cx="3574018" cy="343614"/>
          </a:xfrm>
          <a:prstGeom prst="rect">
            <a:avLst/>
          </a:prstGeom>
          <a:noFill/>
        </p:spPr>
        <p:txBody>
          <a:bodyPr wrap="none" rtlCol="0" anchor="t"/>
          <a:lstStyle/>
          <a:p>
            <a:pPr marL="0" indent="0" algn="l">
              <a:lnSpc>
                <a:spcPts val="2705"/>
              </a:lnSpc>
              <a:buNone/>
            </a:pPr>
            <a:r>
              <a:rPr lang="en-US" sz="2165" b="1" dirty="0">
                <a:solidFill>
                  <a:srgbClr val="FF726D"/>
                </a:solidFill>
                <a:latin typeface="Inconsolata" pitchFamily="34" charset="0"/>
                <a:ea typeface="Inconsolata" pitchFamily="34" charset="-122"/>
                <a:cs typeface="Inconsolata" pitchFamily="34" charset="-120"/>
              </a:rPr>
              <a:t>Anti-scraping Technologies</a:t>
            </a:r>
            <a:endParaRPr lang="en-US" sz="2165" dirty="0"/>
          </a:p>
        </p:txBody>
      </p:sp>
      <p:sp>
        <p:nvSpPr>
          <p:cNvPr id="16" name="Text 13"/>
          <p:cNvSpPr/>
          <p:nvPr/>
        </p:nvSpPr>
        <p:spPr>
          <a:xfrm>
            <a:off x="6021943" y="4509373"/>
            <a:ext cx="7783711" cy="703659"/>
          </a:xfrm>
          <a:prstGeom prst="rect">
            <a:avLst/>
          </a:prstGeom>
          <a:noFill/>
        </p:spPr>
        <p:txBody>
          <a:bodyPr wrap="square" rtlCol="0" anchor="t"/>
          <a:lstStyle/>
          <a:p>
            <a:pPr marL="0" indent="0" algn="l">
              <a:lnSpc>
                <a:spcPts val="2770"/>
              </a:lnSpc>
              <a:buNone/>
            </a:pPr>
            <a:r>
              <a:rPr lang="en-US" sz="1730" dirty="0">
                <a:solidFill>
                  <a:srgbClr val="DAD1E6"/>
                </a:solidFill>
                <a:latin typeface="Fira Sans" pitchFamily="34" charset="0"/>
                <a:ea typeface="Fira Sans" pitchFamily="34" charset="-122"/>
                <a:cs typeface="Fira Sans" pitchFamily="34" charset="-120"/>
              </a:rPr>
              <a:t>Websites may employ a range of anti-scraping measures, from CAPTCHAs to complex tracking systems that can detect and block scraping bots.</a:t>
            </a:r>
            <a:endParaRPr lang="en-US" sz="1730" dirty="0"/>
          </a:p>
        </p:txBody>
      </p:sp>
      <p:sp>
        <p:nvSpPr>
          <p:cNvPr id="17" name="Shape 14"/>
          <p:cNvSpPr/>
          <p:nvPr/>
        </p:nvSpPr>
        <p:spPr>
          <a:xfrm>
            <a:off x="5059680" y="6058376"/>
            <a:ext cx="769739" cy="27384"/>
          </a:xfrm>
          <a:prstGeom prst="rect">
            <a:avLst/>
          </a:prstGeom>
          <a:solidFill>
            <a:srgbClr val="FF6680"/>
          </a:solidFill>
        </p:spPr>
      </p:sp>
      <p:sp>
        <p:nvSpPr>
          <p:cNvPr id="18" name="Shape 15"/>
          <p:cNvSpPr/>
          <p:nvPr/>
        </p:nvSpPr>
        <p:spPr>
          <a:xfrm>
            <a:off x="4564856" y="5824657"/>
            <a:ext cx="494824" cy="494824"/>
          </a:xfrm>
          <a:prstGeom prst="roundRect">
            <a:avLst>
              <a:gd name="adj" fmla="val 13336"/>
            </a:avLst>
          </a:prstGeom>
          <a:solidFill>
            <a:srgbClr val="382748"/>
          </a:solidFill>
        </p:spPr>
      </p:sp>
      <p:sp>
        <p:nvSpPr>
          <p:cNvPr id="19" name="Text 16"/>
          <p:cNvSpPr/>
          <p:nvPr/>
        </p:nvSpPr>
        <p:spPr>
          <a:xfrm>
            <a:off x="4729758" y="5865852"/>
            <a:ext cx="165021" cy="412313"/>
          </a:xfrm>
          <a:prstGeom prst="rect">
            <a:avLst/>
          </a:prstGeom>
          <a:noFill/>
        </p:spPr>
        <p:txBody>
          <a:bodyPr wrap="none" rtlCol="0" anchor="t"/>
          <a:lstStyle/>
          <a:p>
            <a:pPr marL="0" indent="0" algn="ctr">
              <a:lnSpc>
                <a:spcPts val="3245"/>
              </a:lnSpc>
              <a:buNone/>
            </a:pPr>
            <a:r>
              <a:rPr lang="en-US" sz="2600" b="1" dirty="0">
                <a:solidFill>
                  <a:srgbClr val="FF726D"/>
                </a:solidFill>
                <a:latin typeface="Inconsolata" pitchFamily="34" charset="0"/>
                <a:ea typeface="Inconsolata" pitchFamily="34" charset="-122"/>
                <a:cs typeface="Inconsolata" pitchFamily="34" charset="-120"/>
              </a:rPr>
              <a:t>3</a:t>
            </a:r>
            <a:endParaRPr lang="en-US" sz="2600" dirty="0"/>
          </a:p>
        </p:txBody>
      </p:sp>
      <p:sp>
        <p:nvSpPr>
          <p:cNvPr id="20" name="Text 17"/>
          <p:cNvSpPr/>
          <p:nvPr/>
        </p:nvSpPr>
        <p:spPr>
          <a:xfrm>
            <a:off x="6021943" y="5872758"/>
            <a:ext cx="2199561" cy="343614"/>
          </a:xfrm>
          <a:prstGeom prst="rect">
            <a:avLst/>
          </a:prstGeom>
          <a:noFill/>
        </p:spPr>
        <p:txBody>
          <a:bodyPr wrap="none" rtlCol="0" anchor="t"/>
          <a:lstStyle/>
          <a:p>
            <a:pPr marL="0" indent="0" algn="l">
              <a:lnSpc>
                <a:spcPts val="2705"/>
              </a:lnSpc>
              <a:buNone/>
            </a:pPr>
            <a:r>
              <a:rPr lang="en-US" sz="2165" b="1" dirty="0">
                <a:solidFill>
                  <a:srgbClr val="FF726D"/>
                </a:solidFill>
                <a:latin typeface="Inconsolata" pitchFamily="34" charset="0"/>
                <a:ea typeface="Inconsolata" pitchFamily="34" charset="-122"/>
                <a:cs typeface="Inconsolata" pitchFamily="34" charset="-120"/>
              </a:rPr>
              <a:t>Data Accuracy</a:t>
            </a:r>
            <a:endParaRPr lang="en-US" sz="2165" dirty="0"/>
          </a:p>
        </p:txBody>
      </p:sp>
      <p:sp>
        <p:nvSpPr>
          <p:cNvPr id="21" name="Text 18"/>
          <p:cNvSpPr/>
          <p:nvPr/>
        </p:nvSpPr>
        <p:spPr>
          <a:xfrm>
            <a:off x="6021943" y="6348293"/>
            <a:ext cx="7783711" cy="1055489"/>
          </a:xfrm>
          <a:prstGeom prst="rect">
            <a:avLst/>
          </a:prstGeom>
          <a:noFill/>
        </p:spPr>
        <p:txBody>
          <a:bodyPr wrap="square" rtlCol="0" anchor="t"/>
          <a:lstStyle/>
          <a:p>
            <a:pPr marL="0" indent="0" algn="l">
              <a:lnSpc>
                <a:spcPts val="2770"/>
              </a:lnSpc>
              <a:buNone/>
            </a:pPr>
            <a:r>
              <a:rPr lang="en-US" sz="1730" dirty="0">
                <a:solidFill>
                  <a:srgbClr val="DAD1E6"/>
                </a:solidFill>
                <a:latin typeface="Fira Sans" pitchFamily="34" charset="0"/>
                <a:ea typeface="Fira Sans" pitchFamily="34" charset="-122"/>
                <a:cs typeface="Fira Sans" pitchFamily="34" charset="-120"/>
              </a:rPr>
              <a:t>Ensuring the accuracy and validity of the scraped data is a persistent concern, requiring rigorous checks and validations. Misinterpretation of data structures can lead to flawed research findings.</a:t>
            </a:r>
            <a:endParaRPr lang="en-US" sz="1730" dirty="0"/>
          </a:p>
        </p:txBody>
      </p:sp>
      <p:pic>
        <p:nvPicPr>
          <p:cNvPr id="22"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90799" y="747713"/>
            <a:ext cx="4721185"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Further Resources</a:t>
            </a:r>
            <a:endParaRPr lang="en-US" sz="4375" dirty="0"/>
          </a:p>
        </p:txBody>
      </p:sp>
      <p:sp>
        <p:nvSpPr>
          <p:cNvPr id="6" name="Shape 3"/>
          <p:cNvSpPr/>
          <p:nvPr/>
        </p:nvSpPr>
        <p:spPr>
          <a:xfrm>
            <a:off x="4490799" y="1775341"/>
            <a:ext cx="9306401" cy="1635562"/>
          </a:xfrm>
          <a:prstGeom prst="roundRect">
            <a:avLst>
              <a:gd name="adj" fmla="val 4076"/>
            </a:avLst>
          </a:prstGeom>
          <a:solidFill>
            <a:srgbClr val="382748"/>
          </a:solidFill>
        </p:spPr>
      </p:sp>
      <p:sp>
        <p:nvSpPr>
          <p:cNvPr id="7" name="Text 4"/>
          <p:cNvSpPr/>
          <p:nvPr/>
        </p:nvSpPr>
        <p:spPr>
          <a:xfrm>
            <a:off x="4712970" y="1997512"/>
            <a:ext cx="249888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Books and Articles</a:t>
            </a:r>
            <a:endParaRPr lang="en-US" sz="2185" dirty="0"/>
          </a:p>
        </p:txBody>
      </p:sp>
      <p:sp>
        <p:nvSpPr>
          <p:cNvPr id="8" name="Text 5"/>
          <p:cNvSpPr/>
          <p:nvPr/>
        </p:nvSpPr>
        <p:spPr>
          <a:xfrm>
            <a:off x="4712970" y="2477929"/>
            <a:ext cx="8862060"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Dive deeper into the subject with a curated list of books and scholarly articles that offer in-depth knowledge and techniques in web scraping and data analysis.</a:t>
            </a:r>
            <a:endParaRPr lang="en-US" sz="1750" dirty="0"/>
          </a:p>
        </p:txBody>
      </p:sp>
      <p:sp>
        <p:nvSpPr>
          <p:cNvPr id="9" name="Shape 6"/>
          <p:cNvSpPr/>
          <p:nvPr/>
        </p:nvSpPr>
        <p:spPr>
          <a:xfrm>
            <a:off x="4490799" y="3633073"/>
            <a:ext cx="9306401" cy="1635562"/>
          </a:xfrm>
          <a:prstGeom prst="roundRect">
            <a:avLst>
              <a:gd name="adj" fmla="val 4076"/>
            </a:avLst>
          </a:prstGeom>
          <a:solidFill>
            <a:srgbClr val="382748"/>
          </a:solidFill>
        </p:spPr>
      </p:sp>
      <p:sp>
        <p:nvSpPr>
          <p:cNvPr id="10" name="Text 7"/>
          <p:cNvSpPr/>
          <p:nvPr/>
        </p:nvSpPr>
        <p:spPr>
          <a:xfrm>
            <a:off x="4712970" y="3855244"/>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Online Courses</a:t>
            </a:r>
            <a:endParaRPr lang="en-US" sz="2185" dirty="0"/>
          </a:p>
        </p:txBody>
      </p:sp>
      <p:sp>
        <p:nvSpPr>
          <p:cNvPr id="11" name="Text 8"/>
          <p:cNvSpPr/>
          <p:nvPr/>
        </p:nvSpPr>
        <p:spPr>
          <a:xfrm>
            <a:off x="4712970" y="4335661"/>
            <a:ext cx="8862060" cy="71080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Online courses provide step-by-step tutorials and hands-on projects that can accelerate the learning curve for both beginners and experienced scrapers.</a:t>
            </a:r>
            <a:endParaRPr lang="en-US" sz="1750" dirty="0"/>
          </a:p>
        </p:txBody>
      </p:sp>
      <p:sp>
        <p:nvSpPr>
          <p:cNvPr id="12" name="Shape 9"/>
          <p:cNvSpPr/>
          <p:nvPr/>
        </p:nvSpPr>
        <p:spPr>
          <a:xfrm>
            <a:off x="4490799" y="5490805"/>
            <a:ext cx="9306401" cy="1990963"/>
          </a:xfrm>
          <a:prstGeom prst="roundRect">
            <a:avLst>
              <a:gd name="adj" fmla="val 3348"/>
            </a:avLst>
          </a:prstGeom>
          <a:solidFill>
            <a:srgbClr val="382748"/>
          </a:solidFill>
        </p:spPr>
      </p:sp>
      <p:sp>
        <p:nvSpPr>
          <p:cNvPr id="13" name="Text 10"/>
          <p:cNvSpPr/>
          <p:nvPr/>
        </p:nvSpPr>
        <p:spPr>
          <a:xfrm>
            <a:off x="4712970" y="5712976"/>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Community Forums</a:t>
            </a:r>
            <a:endParaRPr lang="en-US" sz="2185" dirty="0"/>
          </a:p>
        </p:txBody>
      </p:sp>
      <p:sp>
        <p:nvSpPr>
          <p:cNvPr id="14" name="Text 11"/>
          <p:cNvSpPr/>
          <p:nvPr/>
        </p:nvSpPr>
        <p:spPr>
          <a:xfrm>
            <a:off x="4712970" y="6193393"/>
            <a:ext cx="8862060"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Joining community forums and engaging with peers can provide collaborative opportunities, help solve challenges, and stay updated with the latest trends in web scraping.</a:t>
            </a:r>
            <a:endParaRPr lang="en-US" sz="1750" dirty="0"/>
          </a:p>
        </p:txBody>
      </p:sp>
      <p:pic>
        <p:nvPicPr>
          <p:cNvPr id="15"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32458"/>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14630400" cy="2697480"/>
          </a:xfrm>
          <a:prstGeom prst="rect">
            <a:avLst/>
          </a:prstGeom>
        </p:spPr>
      </p:pic>
      <p:sp>
        <p:nvSpPr>
          <p:cNvPr id="5" name="Text 2"/>
          <p:cNvSpPr/>
          <p:nvPr/>
        </p:nvSpPr>
        <p:spPr>
          <a:xfrm>
            <a:off x="2189798" y="3290888"/>
            <a:ext cx="4316016" cy="674251"/>
          </a:xfrm>
          <a:prstGeom prst="rect">
            <a:avLst/>
          </a:prstGeom>
          <a:noFill/>
        </p:spPr>
        <p:txBody>
          <a:bodyPr wrap="none" rtlCol="0" anchor="t"/>
          <a:lstStyle/>
          <a:p>
            <a:pPr marL="0" indent="0">
              <a:lnSpc>
                <a:spcPts val="5310"/>
              </a:lnSpc>
              <a:buNone/>
            </a:pPr>
            <a:r>
              <a:rPr lang="en-US" sz="4250" b="1" dirty="0">
                <a:solidFill>
                  <a:srgbClr val="FF726D"/>
                </a:solidFill>
                <a:latin typeface="Inconsolata" pitchFamily="34" charset="0"/>
                <a:ea typeface="Inconsolata" pitchFamily="34" charset="-122"/>
                <a:cs typeface="Inconsolata" pitchFamily="34" charset="-120"/>
              </a:rPr>
              <a:t>Conclusion</a:t>
            </a:r>
            <a:endParaRPr lang="en-US" sz="4250" dirty="0"/>
          </a:p>
        </p:txBody>
      </p:sp>
      <p:sp>
        <p:nvSpPr>
          <p:cNvPr id="6" name="Text 3"/>
          <p:cNvSpPr/>
          <p:nvPr/>
        </p:nvSpPr>
        <p:spPr>
          <a:xfrm>
            <a:off x="2189798" y="4288750"/>
            <a:ext cx="10250686" cy="1381125"/>
          </a:xfrm>
          <a:prstGeom prst="rect">
            <a:avLst/>
          </a:prstGeom>
          <a:noFill/>
        </p:spPr>
        <p:txBody>
          <a:bodyPr wrap="square" rtlCol="0" anchor="t"/>
          <a:lstStyle/>
          <a:p>
            <a:pPr marL="0" indent="0">
              <a:lnSpc>
                <a:spcPts val="2720"/>
              </a:lnSpc>
              <a:buNone/>
            </a:pPr>
            <a:r>
              <a:rPr lang="en-US" sz="1700" dirty="0">
                <a:solidFill>
                  <a:srgbClr val="DAD1E6"/>
                </a:solidFill>
                <a:latin typeface="Fira Sans" pitchFamily="34" charset="0"/>
                <a:ea typeface="Fira Sans" pitchFamily="34" charset="-122"/>
                <a:cs typeface="Fira Sans" pitchFamily="34" charset="-120"/>
              </a:rPr>
              <a:t>As we wrap up our Introduction to Web Scraping for Social Sciences, take a moment to reflect on the wealth of information available through web data. We've explored the what, why, and how, discussing everything from technicalities to ethical dilemmas. Your journey into the realm of web scraping, enriched with new insights and skills, is just beginning.</a:t>
            </a:r>
            <a:endParaRPr lang="en-US" sz="1700" dirty="0"/>
          </a:p>
        </p:txBody>
      </p:sp>
      <p:sp>
        <p:nvSpPr>
          <p:cNvPr id="7" name="Text 4"/>
          <p:cNvSpPr/>
          <p:nvPr/>
        </p:nvSpPr>
        <p:spPr>
          <a:xfrm>
            <a:off x="2189798" y="5912644"/>
            <a:ext cx="10250686" cy="1726406"/>
          </a:xfrm>
          <a:prstGeom prst="rect">
            <a:avLst/>
          </a:prstGeom>
          <a:noFill/>
        </p:spPr>
        <p:txBody>
          <a:bodyPr wrap="square" rtlCol="0" anchor="t"/>
          <a:lstStyle/>
          <a:p>
            <a:pPr marL="0" indent="0">
              <a:lnSpc>
                <a:spcPts val="2720"/>
              </a:lnSpc>
              <a:buNone/>
            </a:pPr>
            <a:r>
              <a:rPr lang="en-US" sz="1700" dirty="0">
                <a:solidFill>
                  <a:srgbClr val="DAD1E6"/>
                </a:solidFill>
                <a:latin typeface="Fira Sans" pitchFamily="34" charset="0"/>
                <a:ea typeface="Fira Sans" pitchFamily="34" charset="-122"/>
                <a:cs typeface="Fira Sans" pitchFamily="34" charset="-120"/>
              </a:rPr>
              <a:t>Remember, web scraping is not just a method; it's an empowering tool for social scientists. It allows us to capture a snapshot of human interaction on a scale like never before. With these skills, you stand at the precipice of discovery, ready to unveil the stories hidden within the data. Go forth and scrape responsibly, as you turn the digital threads of the web into the fabric of understanding that shapes social science research.</a:t>
            </a:r>
            <a:endParaRPr lang="en-US" sz="1700" dirty="0"/>
          </a:p>
        </p:txBody>
      </p:sp>
      <p:pic>
        <p:nvPicPr>
          <p:cNvPr id="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505903"/>
            <a:ext cx="5832038"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What is Web Scraping?</a:t>
            </a:r>
            <a:endParaRPr lang="en-US" sz="4375" dirty="0"/>
          </a:p>
        </p:txBody>
      </p:sp>
      <p:sp>
        <p:nvSpPr>
          <p:cNvPr id="5" name="Text 3"/>
          <p:cNvSpPr/>
          <p:nvPr/>
        </p:nvSpPr>
        <p:spPr>
          <a:xfrm>
            <a:off x="2037993" y="2755702"/>
            <a:ext cx="2637711"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Detailed Definition</a:t>
            </a:r>
            <a:endParaRPr lang="en-US" sz="2185" dirty="0"/>
          </a:p>
        </p:txBody>
      </p:sp>
      <p:sp>
        <p:nvSpPr>
          <p:cNvPr id="6" name="Text 4"/>
          <p:cNvSpPr/>
          <p:nvPr/>
        </p:nvSpPr>
        <p:spPr>
          <a:xfrm>
            <a:off x="2037993" y="3325058"/>
            <a:ext cx="5006221" cy="3198614"/>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Web scraping, at its core, is the automated process of extracting large amounts of data from websites. It involves programmatically navigating web pages and collecting required data elements from the HTML structure. Also known as web harvesting or web data extraction, this technique makes it possible to quickly gather information that would be time-consuming to compile manually.</a:t>
            </a:r>
            <a:endParaRPr lang="en-US" sz="1750" dirty="0"/>
          </a:p>
        </p:txBody>
      </p:sp>
      <p:sp>
        <p:nvSpPr>
          <p:cNvPr id="7" name="Text 5"/>
          <p:cNvSpPr/>
          <p:nvPr/>
        </p:nvSpPr>
        <p:spPr>
          <a:xfrm>
            <a:off x="7593806" y="2755702"/>
            <a:ext cx="3748326"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Traditional Data Collection</a:t>
            </a:r>
            <a:endParaRPr lang="en-US" sz="2185" dirty="0"/>
          </a:p>
        </p:txBody>
      </p:sp>
      <p:sp>
        <p:nvSpPr>
          <p:cNvPr id="8" name="Text 6"/>
          <p:cNvSpPr/>
          <p:nvPr/>
        </p:nvSpPr>
        <p:spPr>
          <a:xfrm>
            <a:off x="7593806" y="3325058"/>
            <a:ext cx="5006221" cy="2843213"/>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Unlike traditional data collection methods that often involve manual surveying or curation of information, web scraping thrives on its ability to process vast amounts of data expeditiously. It offers unprecedented speed, remarkable efficiency, and the scale necessary to sift through today's big data landscapes, making it a vital skill for the modern researcher.</a:t>
            </a:r>
            <a:endParaRPr lang="en-US" sz="1750" dirty="0"/>
          </a:p>
        </p:txBody>
      </p:sp>
      <p:pic>
        <p:nvPicPr>
          <p:cNvPr id="9"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34124"/>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3657600" cy="8234124"/>
          </a:xfrm>
          <a:prstGeom prst="rect">
            <a:avLst/>
          </a:prstGeom>
        </p:spPr>
      </p:pic>
      <p:sp>
        <p:nvSpPr>
          <p:cNvPr id="5" name="Text 2"/>
          <p:cNvSpPr/>
          <p:nvPr/>
        </p:nvSpPr>
        <p:spPr>
          <a:xfrm>
            <a:off x="4470440" y="596027"/>
            <a:ext cx="7585948" cy="677466"/>
          </a:xfrm>
          <a:prstGeom prst="rect">
            <a:avLst/>
          </a:prstGeom>
          <a:noFill/>
        </p:spPr>
        <p:txBody>
          <a:bodyPr wrap="none" rtlCol="0" anchor="t"/>
          <a:lstStyle/>
          <a:p>
            <a:pPr marL="0" indent="0">
              <a:lnSpc>
                <a:spcPts val="5335"/>
              </a:lnSpc>
              <a:buNone/>
            </a:pPr>
            <a:r>
              <a:rPr lang="en-US" sz="4265" b="1" dirty="0">
                <a:solidFill>
                  <a:srgbClr val="FF726D"/>
                </a:solidFill>
                <a:latin typeface="Inconsolata" pitchFamily="34" charset="0"/>
                <a:ea typeface="Inconsolata" pitchFamily="34" charset="-122"/>
                <a:cs typeface="Inconsolata" pitchFamily="34" charset="-120"/>
              </a:rPr>
              <a:t>Relevance to Social Sciences</a:t>
            </a:r>
            <a:endParaRPr lang="en-US" sz="4265" dirty="0"/>
          </a:p>
        </p:txBody>
      </p:sp>
      <p:sp>
        <p:nvSpPr>
          <p:cNvPr id="6" name="Shape 3"/>
          <p:cNvSpPr/>
          <p:nvPr/>
        </p:nvSpPr>
        <p:spPr>
          <a:xfrm>
            <a:off x="4470440" y="1767959"/>
            <a:ext cx="487680" cy="487680"/>
          </a:xfrm>
          <a:prstGeom prst="roundRect">
            <a:avLst>
              <a:gd name="adj" fmla="val 13335"/>
            </a:avLst>
          </a:prstGeom>
          <a:solidFill>
            <a:srgbClr val="382748"/>
          </a:solidFill>
        </p:spPr>
      </p:sp>
      <p:sp>
        <p:nvSpPr>
          <p:cNvPr id="7" name="Text 4"/>
          <p:cNvSpPr/>
          <p:nvPr/>
        </p:nvSpPr>
        <p:spPr>
          <a:xfrm>
            <a:off x="4632960" y="1808559"/>
            <a:ext cx="162520" cy="406360"/>
          </a:xfrm>
          <a:prstGeom prst="rect">
            <a:avLst/>
          </a:prstGeom>
          <a:noFill/>
        </p:spPr>
        <p:txBody>
          <a:bodyPr wrap="none" rtlCol="0" anchor="t"/>
          <a:lstStyle/>
          <a:p>
            <a:pPr marL="0" indent="0" algn="ctr">
              <a:lnSpc>
                <a:spcPts val="3200"/>
              </a:lnSpc>
              <a:buNone/>
            </a:pPr>
            <a:r>
              <a:rPr lang="en-US" sz="2560" b="1" dirty="0">
                <a:solidFill>
                  <a:srgbClr val="FF726D"/>
                </a:solidFill>
                <a:latin typeface="Inconsolata" pitchFamily="34" charset="0"/>
                <a:ea typeface="Inconsolata" pitchFamily="34" charset="-122"/>
                <a:cs typeface="Inconsolata" pitchFamily="34" charset="-120"/>
              </a:rPr>
              <a:t>1</a:t>
            </a:r>
            <a:endParaRPr lang="en-US" sz="2560" dirty="0"/>
          </a:p>
        </p:txBody>
      </p:sp>
      <p:sp>
        <p:nvSpPr>
          <p:cNvPr id="8" name="Text 5"/>
          <p:cNvSpPr/>
          <p:nvPr/>
        </p:nvSpPr>
        <p:spPr>
          <a:xfrm>
            <a:off x="5174813" y="1842492"/>
            <a:ext cx="3115032" cy="338733"/>
          </a:xfrm>
          <a:prstGeom prst="rect">
            <a:avLst/>
          </a:prstGeom>
          <a:noFill/>
        </p:spPr>
        <p:txBody>
          <a:bodyPr wrap="none" rtlCol="0" anchor="t"/>
          <a:lstStyle/>
          <a:p>
            <a:pPr marL="0" indent="0">
              <a:lnSpc>
                <a:spcPts val="2665"/>
              </a:lnSpc>
              <a:buNone/>
            </a:pPr>
            <a:r>
              <a:rPr lang="en-US" sz="2135" b="1" dirty="0">
                <a:solidFill>
                  <a:srgbClr val="FF726D"/>
                </a:solidFill>
                <a:latin typeface="Inconsolata" pitchFamily="34" charset="0"/>
                <a:ea typeface="Inconsolata" pitchFamily="34" charset="-122"/>
                <a:cs typeface="Inconsolata" pitchFamily="34" charset="-120"/>
              </a:rPr>
              <a:t>Election Trend Analysis</a:t>
            </a:r>
            <a:endParaRPr lang="en-US" sz="2135" dirty="0"/>
          </a:p>
        </p:txBody>
      </p:sp>
      <p:sp>
        <p:nvSpPr>
          <p:cNvPr id="9" name="Text 6"/>
          <p:cNvSpPr/>
          <p:nvPr/>
        </p:nvSpPr>
        <p:spPr>
          <a:xfrm>
            <a:off x="5174813" y="2311241"/>
            <a:ext cx="8642747" cy="1387316"/>
          </a:xfrm>
          <a:prstGeom prst="rect">
            <a:avLst/>
          </a:prstGeom>
          <a:noFill/>
        </p:spPr>
        <p:txBody>
          <a:bodyPr wrap="square" rtlCol="0" anchor="t"/>
          <a:lstStyle/>
          <a:p>
            <a:pPr marL="0" indent="0">
              <a:lnSpc>
                <a:spcPts val="2730"/>
              </a:lnSpc>
              <a:buNone/>
            </a:pPr>
            <a:r>
              <a:rPr lang="en-US" sz="1705" dirty="0">
                <a:solidFill>
                  <a:srgbClr val="DAD1E6"/>
                </a:solidFill>
                <a:latin typeface="Fira Sans" pitchFamily="34" charset="0"/>
                <a:ea typeface="Fira Sans" pitchFamily="34" charset="-122"/>
                <a:cs typeface="Fira Sans" pitchFamily="34" charset="-120"/>
              </a:rPr>
              <a:t>In the sphere of political science, web scraping can be used to analyze election trends by gathering real-time data from news outlets, social media, and polling results. This provides researchers with a dynamic perspective of political shifts and public sentiment.</a:t>
            </a:r>
            <a:endParaRPr lang="en-US" sz="1705" dirty="0"/>
          </a:p>
        </p:txBody>
      </p:sp>
      <p:sp>
        <p:nvSpPr>
          <p:cNvPr id="10" name="Shape 7"/>
          <p:cNvSpPr/>
          <p:nvPr/>
        </p:nvSpPr>
        <p:spPr>
          <a:xfrm>
            <a:off x="4470440" y="4084558"/>
            <a:ext cx="487680" cy="487680"/>
          </a:xfrm>
          <a:prstGeom prst="roundRect">
            <a:avLst>
              <a:gd name="adj" fmla="val 13335"/>
            </a:avLst>
          </a:prstGeom>
          <a:solidFill>
            <a:srgbClr val="382748"/>
          </a:solidFill>
        </p:spPr>
      </p:sp>
      <p:sp>
        <p:nvSpPr>
          <p:cNvPr id="11" name="Text 8"/>
          <p:cNvSpPr/>
          <p:nvPr/>
        </p:nvSpPr>
        <p:spPr>
          <a:xfrm>
            <a:off x="4632960" y="4125158"/>
            <a:ext cx="162520" cy="406360"/>
          </a:xfrm>
          <a:prstGeom prst="rect">
            <a:avLst/>
          </a:prstGeom>
          <a:noFill/>
        </p:spPr>
        <p:txBody>
          <a:bodyPr wrap="none" rtlCol="0" anchor="t"/>
          <a:lstStyle/>
          <a:p>
            <a:pPr marL="0" indent="0" algn="ctr">
              <a:lnSpc>
                <a:spcPts val="3200"/>
              </a:lnSpc>
              <a:buNone/>
            </a:pPr>
            <a:r>
              <a:rPr lang="en-US" sz="2560" b="1" dirty="0">
                <a:solidFill>
                  <a:srgbClr val="FF726D"/>
                </a:solidFill>
                <a:latin typeface="Inconsolata" pitchFamily="34" charset="0"/>
                <a:ea typeface="Inconsolata" pitchFamily="34" charset="-122"/>
                <a:cs typeface="Inconsolata" pitchFamily="34" charset="-120"/>
              </a:rPr>
              <a:t>2</a:t>
            </a:r>
            <a:endParaRPr lang="en-US" sz="2560" dirty="0"/>
          </a:p>
        </p:txBody>
      </p:sp>
      <p:sp>
        <p:nvSpPr>
          <p:cNvPr id="12" name="Text 9"/>
          <p:cNvSpPr/>
          <p:nvPr/>
        </p:nvSpPr>
        <p:spPr>
          <a:xfrm>
            <a:off x="5174813" y="4159091"/>
            <a:ext cx="4198501" cy="338733"/>
          </a:xfrm>
          <a:prstGeom prst="rect">
            <a:avLst/>
          </a:prstGeom>
          <a:noFill/>
        </p:spPr>
        <p:txBody>
          <a:bodyPr wrap="none" rtlCol="0" anchor="t"/>
          <a:lstStyle/>
          <a:p>
            <a:pPr marL="0" indent="0">
              <a:lnSpc>
                <a:spcPts val="2665"/>
              </a:lnSpc>
              <a:buNone/>
            </a:pPr>
            <a:r>
              <a:rPr lang="en-US" sz="2135" b="1" dirty="0">
                <a:solidFill>
                  <a:srgbClr val="FF726D"/>
                </a:solidFill>
                <a:latin typeface="Inconsolata" pitchFamily="34" charset="0"/>
                <a:ea typeface="Inconsolata" pitchFamily="34" charset="-122"/>
                <a:cs typeface="Inconsolata" pitchFamily="34" charset="-120"/>
              </a:rPr>
              <a:t>Social Media Sentiment Analysis</a:t>
            </a:r>
            <a:endParaRPr lang="en-US" sz="2135" dirty="0"/>
          </a:p>
        </p:txBody>
      </p:sp>
      <p:sp>
        <p:nvSpPr>
          <p:cNvPr id="13" name="Text 10"/>
          <p:cNvSpPr/>
          <p:nvPr/>
        </p:nvSpPr>
        <p:spPr>
          <a:xfrm>
            <a:off x="5174813" y="4627840"/>
            <a:ext cx="8642747" cy="1040487"/>
          </a:xfrm>
          <a:prstGeom prst="rect">
            <a:avLst/>
          </a:prstGeom>
          <a:noFill/>
        </p:spPr>
        <p:txBody>
          <a:bodyPr wrap="square" rtlCol="0" anchor="t"/>
          <a:lstStyle/>
          <a:p>
            <a:pPr marL="0" indent="0">
              <a:lnSpc>
                <a:spcPts val="2730"/>
              </a:lnSpc>
              <a:buNone/>
            </a:pPr>
            <a:r>
              <a:rPr lang="en-US" sz="1705" dirty="0">
                <a:solidFill>
                  <a:srgbClr val="DAD1E6"/>
                </a:solidFill>
                <a:latin typeface="Fira Sans" pitchFamily="34" charset="0"/>
                <a:ea typeface="Fira Sans" pitchFamily="34" charset="-122"/>
                <a:cs typeface="Fira Sans" pitchFamily="34" charset="-120"/>
              </a:rPr>
              <a:t>By extracting data from social platforms, researchers can conduct sentiment analysis to understand public emotions and opinions on various social issues. This can shed light on societal trends and enable more effective policy-making.</a:t>
            </a:r>
            <a:endParaRPr lang="en-US" sz="1705" dirty="0"/>
          </a:p>
        </p:txBody>
      </p:sp>
      <p:sp>
        <p:nvSpPr>
          <p:cNvPr id="14" name="Shape 11"/>
          <p:cNvSpPr/>
          <p:nvPr/>
        </p:nvSpPr>
        <p:spPr>
          <a:xfrm>
            <a:off x="4470440" y="6054328"/>
            <a:ext cx="487680" cy="487680"/>
          </a:xfrm>
          <a:prstGeom prst="roundRect">
            <a:avLst>
              <a:gd name="adj" fmla="val 13335"/>
            </a:avLst>
          </a:prstGeom>
          <a:solidFill>
            <a:srgbClr val="382748"/>
          </a:solidFill>
        </p:spPr>
      </p:sp>
      <p:sp>
        <p:nvSpPr>
          <p:cNvPr id="15" name="Text 12"/>
          <p:cNvSpPr/>
          <p:nvPr/>
        </p:nvSpPr>
        <p:spPr>
          <a:xfrm>
            <a:off x="4632960" y="6094928"/>
            <a:ext cx="162520" cy="406360"/>
          </a:xfrm>
          <a:prstGeom prst="rect">
            <a:avLst/>
          </a:prstGeom>
          <a:noFill/>
        </p:spPr>
        <p:txBody>
          <a:bodyPr wrap="none" rtlCol="0" anchor="t"/>
          <a:lstStyle/>
          <a:p>
            <a:pPr marL="0" indent="0" algn="ctr">
              <a:lnSpc>
                <a:spcPts val="3200"/>
              </a:lnSpc>
              <a:buNone/>
            </a:pPr>
            <a:r>
              <a:rPr lang="en-US" sz="2560" b="1" dirty="0">
                <a:solidFill>
                  <a:srgbClr val="FF726D"/>
                </a:solidFill>
                <a:latin typeface="Inconsolata" pitchFamily="34" charset="0"/>
                <a:ea typeface="Inconsolata" pitchFamily="34" charset="-122"/>
                <a:cs typeface="Inconsolata" pitchFamily="34" charset="-120"/>
              </a:rPr>
              <a:t>3</a:t>
            </a:r>
            <a:endParaRPr lang="en-US" sz="2560" dirty="0"/>
          </a:p>
        </p:txBody>
      </p:sp>
      <p:sp>
        <p:nvSpPr>
          <p:cNvPr id="16" name="Text 13"/>
          <p:cNvSpPr/>
          <p:nvPr/>
        </p:nvSpPr>
        <p:spPr>
          <a:xfrm>
            <a:off x="5174813" y="6128861"/>
            <a:ext cx="3656767" cy="338733"/>
          </a:xfrm>
          <a:prstGeom prst="rect">
            <a:avLst/>
          </a:prstGeom>
          <a:noFill/>
        </p:spPr>
        <p:txBody>
          <a:bodyPr wrap="none" rtlCol="0" anchor="t"/>
          <a:lstStyle/>
          <a:p>
            <a:pPr marL="0" indent="0">
              <a:lnSpc>
                <a:spcPts val="2665"/>
              </a:lnSpc>
              <a:buNone/>
            </a:pPr>
            <a:r>
              <a:rPr lang="en-US" sz="2135" b="1" dirty="0">
                <a:solidFill>
                  <a:srgbClr val="FF726D"/>
                </a:solidFill>
                <a:latin typeface="Inconsolata" pitchFamily="34" charset="0"/>
                <a:ea typeface="Inconsolata" pitchFamily="34" charset="-122"/>
                <a:cs typeface="Inconsolata" pitchFamily="34" charset="-120"/>
              </a:rPr>
              <a:t>Demographic Data Collection</a:t>
            </a:r>
            <a:endParaRPr lang="en-US" sz="2135" dirty="0"/>
          </a:p>
        </p:txBody>
      </p:sp>
      <p:sp>
        <p:nvSpPr>
          <p:cNvPr id="17" name="Text 14"/>
          <p:cNvSpPr/>
          <p:nvPr/>
        </p:nvSpPr>
        <p:spPr>
          <a:xfrm>
            <a:off x="5174813" y="6597610"/>
            <a:ext cx="8642747" cy="1040487"/>
          </a:xfrm>
          <a:prstGeom prst="rect">
            <a:avLst/>
          </a:prstGeom>
          <a:noFill/>
        </p:spPr>
        <p:txBody>
          <a:bodyPr wrap="square" rtlCol="0" anchor="t"/>
          <a:lstStyle/>
          <a:p>
            <a:pPr marL="0" indent="0">
              <a:lnSpc>
                <a:spcPts val="2730"/>
              </a:lnSpc>
              <a:buNone/>
            </a:pPr>
            <a:r>
              <a:rPr lang="en-US" sz="1705" dirty="0">
                <a:solidFill>
                  <a:srgbClr val="DAD1E6"/>
                </a:solidFill>
                <a:latin typeface="Fira Sans" pitchFamily="34" charset="0"/>
                <a:ea typeface="Fira Sans" pitchFamily="34" charset="-122"/>
                <a:cs typeface="Fira Sans" pitchFamily="34" charset="-120"/>
              </a:rPr>
              <a:t>Demographic data is crucial for understanding social structures and behaviors. Web scraping simplifies the collection of such data from diverse online sources, providing deeper insight into different population segments.</a:t>
            </a:r>
            <a:endParaRPr lang="en-US" sz="1705" dirty="0"/>
          </a:p>
        </p:txBody>
      </p:sp>
      <p:pic>
        <p:nvPicPr>
          <p:cNvPr id="1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3657600" cy="8229600"/>
          </a:xfrm>
          <a:prstGeom prst="rect">
            <a:avLst/>
          </a:prstGeom>
        </p:spPr>
      </p:pic>
      <p:sp>
        <p:nvSpPr>
          <p:cNvPr id="5" name="Text 2"/>
          <p:cNvSpPr/>
          <p:nvPr/>
        </p:nvSpPr>
        <p:spPr>
          <a:xfrm>
            <a:off x="4417576" y="719138"/>
            <a:ext cx="5572839" cy="633413"/>
          </a:xfrm>
          <a:prstGeom prst="rect">
            <a:avLst/>
          </a:prstGeom>
          <a:noFill/>
        </p:spPr>
        <p:txBody>
          <a:bodyPr wrap="none" rtlCol="0" anchor="t"/>
          <a:lstStyle/>
          <a:p>
            <a:pPr marL="0" indent="0">
              <a:lnSpc>
                <a:spcPts val="4985"/>
              </a:lnSpc>
              <a:buNone/>
            </a:pPr>
            <a:r>
              <a:rPr lang="en-US" sz="3990" b="1" dirty="0">
                <a:solidFill>
                  <a:srgbClr val="FF726D"/>
                </a:solidFill>
                <a:latin typeface="Inconsolata" pitchFamily="34" charset="0"/>
                <a:ea typeface="Inconsolata" pitchFamily="34" charset="-122"/>
                <a:cs typeface="Inconsolata" pitchFamily="34" charset="-120"/>
              </a:rPr>
              <a:t>Ethical Considerations</a:t>
            </a:r>
            <a:endParaRPr lang="en-US" sz="3990" dirty="0"/>
          </a:p>
        </p:txBody>
      </p:sp>
      <p:sp>
        <p:nvSpPr>
          <p:cNvPr id="6" name="Shape 3"/>
          <p:cNvSpPr/>
          <p:nvPr/>
        </p:nvSpPr>
        <p:spPr>
          <a:xfrm>
            <a:off x="4417576" y="1656517"/>
            <a:ext cx="9452848" cy="1816179"/>
          </a:xfrm>
          <a:prstGeom prst="roundRect">
            <a:avLst>
              <a:gd name="adj" fmla="val 3348"/>
            </a:avLst>
          </a:prstGeom>
          <a:solidFill>
            <a:srgbClr val="382748"/>
          </a:solidFill>
        </p:spPr>
      </p:sp>
      <p:sp>
        <p:nvSpPr>
          <p:cNvPr id="7" name="Text 4"/>
          <p:cNvSpPr/>
          <p:nvPr/>
        </p:nvSpPr>
        <p:spPr>
          <a:xfrm>
            <a:off x="4620220" y="1859161"/>
            <a:ext cx="2026801" cy="316706"/>
          </a:xfrm>
          <a:prstGeom prst="rect">
            <a:avLst/>
          </a:prstGeom>
          <a:noFill/>
        </p:spPr>
        <p:txBody>
          <a:bodyPr wrap="none" rtlCol="0" anchor="t"/>
          <a:lstStyle/>
          <a:p>
            <a:pPr marL="0" indent="0">
              <a:lnSpc>
                <a:spcPts val="2495"/>
              </a:lnSpc>
              <a:buNone/>
            </a:pPr>
            <a:r>
              <a:rPr lang="en-US" sz="1995" b="1" dirty="0">
                <a:solidFill>
                  <a:srgbClr val="FF726D"/>
                </a:solidFill>
                <a:latin typeface="Inconsolata" pitchFamily="34" charset="0"/>
                <a:ea typeface="Inconsolata" pitchFamily="34" charset="-122"/>
                <a:cs typeface="Inconsolata" pitchFamily="34" charset="-120"/>
              </a:rPr>
              <a:t>User Privacy</a:t>
            </a:r>
            <a:endParaRPr lang="en-US" sz="1995" dirty="0"/>
          </a:p>
        </p:txBody>
      </p:sp>
      <p:sp>
        <p:nvSpPr>
          <p:cNvPr id="8" name="Text 5"/>
          <p:cNvSpPr/>
          <p:nvPr/>
        </p:nvSpPr>
        <p:spPr>
          <a:xfrm>
            <a:off x="4620220" y="2297430"/>
            <a:ext cx="9047559" cy="972622"/>
          </a:xfrm>
          <a:prstGeom prst="rect">
            <a:avLst/>
          </a:prstGeom>
          <a:noFill/>
        </p:spPr>
        <p:txBody>
          <a:bodyPr wrap="square" rtlCol="0" anchor="t"/>
          <a:lstStyle/>
          <a:p>
            <a:pPr marL="0" indent="0">
              <a:lnSpc>
                <a:spcPts val="2555"/>
              </a:lnSpc>
              <a:buNone/>
            </a:pPr>
            <a:r>
              <a:rPr lang="en-US" sz="1595" dirty="0">
                <a:solidFill>
                  <a:srgbClr val="DAD1E6"/>
                </a:solidFill>
                <a:latin typeface="Fira Sans" pitchFamily="34" charset="0"/>
                <a:ea typeface="Fira Sans" pitchFamily="34" charset="-122"/>
                <a:cs typeface="Fira Sans" pitchFamily="34" charset="-120"/>
              </a:rPr>
              <a:t>The essence of ethical web scraping lies in respecting user privacy. Researchers must ensure that they avoid personal data unless it is essential and consent has been obtained. Anonymizing data wherever possible is a step towards maintaining privacy standards.</a:t>
            </a:r>
            <a:endParaRPr lang="en-US" sz="1595" dirty="0"/>
          </a:p>
        </p:txBody>
      </p:sp>
      <p:sp>
        <p:nvSpPr>
          <p:cNvPr id="9" name="Shape 6"/>
          <p:cNvSpPr/>
          <p:nvPr/>
        </p:nvSpPr>
        <p:spPr>
          <a:xfrm>
            <a:off x="4417576" y="3675340"/>
            <a:ext cx="9452848" cy="1816179"/>
          </a:xfrm>
          <a:prstGeom prst="roundRect">
            <a:avLst>
              <a:gd name="adj" fmla="val 3348"/>
            </a:avLst>
          </a:prstGeom>
          <a:solidFill>
            <a:srgbClr val="382748"/>
          </a:solidFill>
        </p:spPr>
      </p:sp>
      <p:sp>
        <p:nvSpPr>
          <p:cNvPr id="10" name="Text 7"/>
          <p:cNvSpPr/>
          <p:nvPr/>
        </p:nvSpPr>
        <p:spPr>
          <a:xfrm>
            <a:off x="4620220" y="3877985"/>
            <a:ext cx="2026801" cy="316706"/>
          </a:xfrm>
          <a:prstGeom prst="rect">
            <a:avLst/>
          </a:prstGeom>
          <a:noFill/>
        </p:spPr>
        <p:txBody>
          <a:bodyPr wrap="none" rtlCol="0" anchor="t"/>
          <a:lstStyle/>
          <a:p>
            <a:pPr marL="0" indent="0">
              <a:lnSpc>
                <a:spcPts val="2495"/>
              </a:lnSpc>
              <a:buNone/>
            </a:pPr>
            <a:r>
              <a:rPr lang="en-US" sz="1995" b="1" dirty="0">
                <a:solidFill>
                  <a:srgbClr val="FF726D"/>
                </a:solidFill>
                <a:latin typeface="Inconsolata" pitchFamily="34" charset="0"/>
                <a:ea typeface="Inconsolata" pitchFamily="34" charset="-122"/>
                <a:cs typeface="Inconsolata" pitchFamily="34" charset="-120"/>
              </a:rPr>
              <a:t>Sensitive Data</a:t>
            </a:r>
            <a:endParaRPr lang="en-US" sz="1995" dirty="0"/>
          </a:p>
        </p:txBody>
      </p:sp>
      <p:sp>
        <p:nvSpPr>
          <p:cNvPr id="11" name="Text 8"/>
          <p:cNvSpPr/>
          <p:nvPr/>
        </p:nvSpPr>
        <p:spPr>
          <a:xfrm>
            <a:off x="4620220" y="4316254"/>
            <a:ext cx="9047559" cy="972622"/>
          </a:xfrm>
          <a:prstGeom prst="rect">
            <a:avLst/>
          </a:prstGeom>
          <a:noFill/>
        </p:spPr>
        <p:txBody>
          <a:bodyPr wrap="square" rtlCol="0" anchor="t"/>
          <a:lstStyle/>
          <a:p>
            <a:pPr marL="0" indent="0">
              <a:lnSpc>
                <a:spcPts val="2555"/>
              </a:lnSpc>
              <a:buNone/>
            </a:pPr>
            <a:r>
              <a:rPr lang="en-US" sz="1595" dirty="0">
                <a:solidFill>
                  <a:srgbClr val="DAD1E6"/>
                </a:solidFill>
                <a:latin typeface="Fira Sans" pitchFamily="34" charset="0"/>
                <a:ea typeface="Fira Sans" pitchFamily="34" charset="-122"/>
                <a:cs typeface="Fira Sans" pitchFamily="34" charset="-120"/>
              </a:rPr>
              <a:t>Avoiding sensitive data is a critical ethical principle. Researchers should steer clear of information that can cause harm or distress if disclosed or misused. Ethical scraping practices prioritize the wellbeing of data subjects.</a:t>
            </a:r>
            <a:endParaRPr lang="en-US" sz="1595" dirty="0"/>
          </a:p>
        </p:txBody>
      </p:sp>
      <p:sp>
        <p:nvSpPr>
          <p:cNvPr id="12" name="Shape 9"/>
          <p:cNvSpPr/>
          <p:nvPr/>
        </p:nvSpPr>
        <p:spPr>
          <a:xfrm>
            <a:off x="4417576" y="5694164"/>
            <a:ext cx="9452848" cy="1816179"/>
          </a:xfrm>
          <a:prstGeom prst="roundRect">
            <a:avLst>
              <a:gd name="adj" fmla="val 3348"/>
            </a:avLst>
          </a:prstGeom>
          <a:solidFill>
            <a:srgbClr val="382748"/>
          </a:solidFill>
        </p:spPr>
      </p:sp>
      <p:sp>
        <p:nvSpPr>
          <p:cNvPr id="13" name="Text 10"/>
          <p:cNvSpPr/>
          <p:nvPr/>
        </p:nvSpPr>
        <p:spPr>
          <a:xfrm>
            <a:off x="4620220" y="5896808"/>
            <a:ext cx="2152650" cy="316706"/>
          </a:xfrm>
          <a:prstGeom prst="rect">
            <a:avLst/>
          </a:prstGeom>
          <a:noFill/>
        </p:spPr>
        <p:txBody>
          <a:bodyPr wrap="none" rtlCol="0" anchor="t"/>
          <a:lstStyle/>
          <a:p>
            <a:pPr marL="0" indent="0">
              <a:lnSpc>
                <a:spcPts val="2495"/>
              </a:lnSpc>
              <a:buNone/>
            </a:pPr>
            <a:r>
              <a:rPr lang="en-US" sz="1995" b="1" dirty="0">
                <a:solidFill>
                  <a:srgbClr val="FF726D"/>
                </a:solidFill>
                <a:latin typeface="Inconsolata" pitchFamily="34" charset="0"/>
                <a:ea typeface="Inconsolata" pitchFamily="34" charset="-122"/>
                <a:cs typeface="Inconsolata" pitchFamily="34" charset="-120"/>
              </a:rPr>
              <a:t>Data Transparency</a:t>
            </a:r>
            <a:endParaRPr lang="en-US" sz="1995" dirty="0"/>
          </a:p>
        </p:txBody>
      </p:sp>
      <p:sp>
        <p:nvSpPr>
          <p:cNvPr id="14" name="Text 11"/>
          <p:cNvSpPr/>
          <p:nvPr/>
        </p:nvSpPr>
        <p:spPr>
          <a:xfrm>
            <a:off x="4620220" y="6335078"/>
            <a:ext cx="9047559" cy="972622"/>
          </a:xfrm>
          <a:prstGeom prst="rect">
            <a:avLst/>
          </a:prstGeom>
          <a:noFill/>
        </p:spPr>
        <p:txBody>
          <a:bodyPr wrap="square" rtlCol="0" anchor="t"/>
          <a:lstStyle/>
          <a:p>
            <a:pPr marL="0" indent="0">
              <a:lnSpc>
                <a:spcPts val="2555"/>
              </a:lnSpc>
              <a:buNone/>
            </a:pPr>
            <a:r>
              <a:rPr lang="en-US" sz="1595" dirty="0">
                <a:solidFill>
                  <a:srgbClr val="DAD1E6"/>
                </a:solidFill>
                <a:latin typeface="Fira Sans" pitchFamily="34" charset="0"/>
                <a:ea typeface="Fira Sans" pitchFamily="34" charset="-122"/>
                <a:cs typeface="Fira Sans" pitchFamily="34" charset="-120"/>
              </a:rPr>
              <a:t>Researchers must be transparent about how they intend to use the data collected through web scraping. This includes clear communication about the purpose of the research and measures taken to protect the data's integrity.</a:t>
            </a:r>
            <a:endParaRPr lang="en-US" sz="1595" dirty="0"/>
          </a:p>
        </p:txBody>
      </p:sp>
      <p:pic>
        <p:nvPicPr>
          <p:cNvPr id="15"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1861304"/>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Legal Aspects</a:t>
            </a:r>
            <a:endParaRPr lang="en-US" sz="4375" dirty="0"/>
          </a:p>
        </p:txBody>
      </p:sp>
      <p:sp>
        <p:nvSpPr>
          <p:cNvPr id="5" name="Text 3"/>
          <p:cNvSpPr/>
          <p:nvPr/>
        </p:nvSpPr>
        <p:spPr>
          <a:xfrm>
            <a:off x="2037993" y="3111103"/>
            <a:ext cx="3331845"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Legal Framework Overview</a:t>
            </a:r>
            <a:endParaRPr lang="en-US" sz="2185" dirty="0"/>
          </a:p>
        </p:txBody>
      </p:sp>
      <p:sp>
        <p:nvSpPr>
          <p:cNvPr id="6" name="Text 4"/>
          <p:cNvSpPr/>
          <p:nvPr/>
        </p:nvSpPr>
        <p:spPr>
          <a:xfrm>
            <a:off x="2037993" y="3680460"/>
            <a:ext cx="5006221" cy="2487811"/>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Web scraping operates within a complex legal framework, influenced by legislation such as the General Data Protection Regulation (GDPR) and the Computer Fraud and Abuse Act. Understanding the nuances of these laws is paramount in conducting legal web scraping activities.</a:t>
            </a:r>
            <a:endParaRPr lang="en-US" sz="1750" dirty="0"/>
          </a:p>
        </p:txBody>
      </p:sp>
      <p:sp>
        <p:nvSpPr>
          <p:cNvPr id="7" name="Text 5"/>
          <p:cNvSpPr/>
          <p:nvPr/>
        </p:nvSpPr>
        <p:spPr>
          <a:xfrm>
            <a:off x="7593806" y="3111103"/>
            <a:ext cx="3748326"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Terms of Service Compliance</a:t>
            </a:r>
            <a:endParaRPr lang="en-US" sz="2185" dirty="0"/>
          </a:p>
        </p:txBody>
      </p:sp>
      <p:sp>
        <p:nvSpPr>
          <p:cNvPr id="8" name="Text 6"/>
          <p:cNvSpPr/>
          <p:nvPr/>
        </p:nvSpPr>
        <p:spPr>
          <a:xfrm>
            <a:off x="7593806" y="3680460"/>
            <a:ext cx="5006221" cy="1421606"/>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It's crucial for researchers to adhere to the terms of service of the websites they scrape. Violating these can lead to legal repercussions and undermine the credibility of the research.</a:t>
            </a:r>
            <a:endParaRPr lang="en-US" sz="1750" dirty="0"/>
          </a:p>
        </p:txBody>
      </p:sp>
      <p:pic>
        <p:nvPicPr>
          <p:cNvPr id="9"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903923"/>
            <a:ext cx="6109692"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Tools for Web Scraping</a:t>
            </a:r>
            <a:endParaRPr lang="en-US" sz="4375" dirty="0"/>
          </a:p>
        </p:txBody>
      </p:sp>
      <p:pic>
        <p:nvPicPr>
          <p:cNvPr id="5" name="Image 0" descr="preencoded.png"/>
          <p:cNvPicPr>
            <a:picLocks noChangeAspect="1"/>
          </p:cNvPicPr>
          <p:nvPr/>
        </p:nvPicPr>
        <p:blipFill>
          <a:blip r:embed="rId1"/>
          <a:stretch>
            <a:fillRect/>
          </a:stretch>
        </p:blipFill>
        <p:spPr>
          <a:xfrm>
            <a:off x="2037993" y="2042636"/>
            <a:ext cx="3295888" cy="2036921"/>
          </a:xfrm>
          <a:prstGeom prst="rect">
            <a:avLst/>
          </a:prstGeom>
        </p:spPr>
      </p:pic>
      <p:sp>
        <p:nvSpPr>
          <p:cNvPr id="6" name="Text 3"/>
          <p:cNvSpPr/>
          <p:nvPr/>
        </p:nvSpPr>
        <p:spPr>
          <a:xfrm>
            <a:off x="2037993" y="4357211"/>
            <a:ext cx="2221944" cy="347186"/>
          </a:xfrm>
          <a:prstGeom prst="rect">
            <a:avLst/>
          </a:prstGeom>
          <a:noFill/>
        </p:spPr>
        <p:txBody>
          <a:bodyPr wrap="none" rtlCol="0" anchor="t"/>
          <a:lstStyle/>
          <a:p>
            <a:pPr marL="0" indent="0" algn="l">
              <a:lnSpc>
                <a:spcPts val="2735"/>
              </a:lnSpc>
              <a:buNone/>
            </a:pPr>
            <a:r>
              <a:rPr lang="en-US" sz="2185" b="1" dirty="0">
                <a:solidFill>
                  <a:srgbClr val="FF726D"/>
                </a:solidFill>
                <a:latin typeface="Inconsolata" pitchFamily="34" charset="0"/>
                <a:ea typeface="Inconsolata" pitchFamily="34" charset="-122"/>
                <a:cs typeface="Inconsolata" pitchFamily="34" charset="-120"/>
              </a:rPr>
              <a:t>Beautiful Soup</a:t>
            </a:r>
            <a:endParaRPr lang="en-US" sz="2185" dirty="0"/>
          </a:p>
        </p:txBody>
      </p:sp>
      <p:sp>
        <p:nvSpPr>
          <p:cNvPr id="7" name="Text 4"/>
          <p:cNvSpPr/>
          <p:nvPr/>
        </p:nvSpPr>
        <p:spPr>
          <a:xfrm>
            <a:off x="2037993" y="4837628"/>
            <a:ext cx="3295888" cy="2487811"/>
          </a:xfrm>
          <a:prstGeom prst="rect">
            <a:avLst/>
          </a:prstGeom>
          <a:noFill/>
        </p:spPr>
        <p:txBody>
          <a:bodyPr wrap="square"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An easy-to-use Python library designed for rapid turnaround projects. It provides simple methods for navigating, searching, and modifying the parse tree of HTML or XML documents.</a:t>
            </a:r>
            <a:endParaRPr lang="en-US" sz="1750" dirty="0"/>
          </a:p>
        </p:txBody>
      </p:sp>
      <p:pic>
        <p:nvPicPr>
          <p:cNvPr id="8" name="Image 1" descr="preencoded.png"/>
          <p:cNvPicPr>
            <a:picLocks noChangeAspect="1"/>
          </p:cNvPicPr>
          <p:nvPr/>
        </p:nvPicPr>
        <p:blipFill>
          <a:blip r:embed="rId2"/>
          <a:stretch>
            <a:fillRect/>
          </a:stretch>
        </p:blipFill>
        <p:spPr>
          <a:xfrm>
            <a:off x="5667137" y="2042636"/>
            <a:ext cx="3296007" cy="2037040"/>
          </a:xfrm>
          <a:prstGeom prst="rect">
            <a:avLst/>
          </a:prstGeom>
        </p:spPr>
      </p:pic>
      <p:sp>
        <p:nvSpPr>
          <p:cNvPr id="9" name="Text 5"/>
          <p:cNvSpPr/>
          <p:nvPr/>
        </p:nvSpPr>
        <p:spPr>
          <a:xfrm>
            <a:off x="5667137" y="4357330"/>
            <a:ext cx="2221944" cy="347186"/>
          </a:xfrm>
          <a:prstGeom prst="rect">
            <a:avLst/>
          </a:prstGeom>
          <a:noFill/>
        </p:spPr>
        <p:txBody>
          <a:bodyPr wrap="none" rtlCol="0" anchor="t"/>
          <a:lstStyle/>
          <a:p>
            <a:pPr marL="0" indent="0" algn="l">
              <a:lnSpc>
                <a:spcPts val="2735"/>
              </a:lnSpc>
              <a:buNone/>
            </a:pPr>
            <a:r>
              <a:rPr lang="en-US" sz="2185" b="1" dirty="0">
                <a:solidFill>
                  <a:srgbClr val="FF726D"/>
                </a:solidFill>
                <a:latin typeface="Inconsolata" pitchFamily="34" charset="0"/>
                <a:ea typeface="Inconsolata" pitchFamily="34" charset="-122"/>
                <a:cs typeface="Inconsolata" pitchFamily="34" charset="-120"/>
              </a:rPr>
              <a:t>Scrapy</a:t>
            </a:r>
            <a:endParaRPr lang="en-US" sz="2185" dirty="0"/>
          </a:p>
        </p:txBody>
      </p:sp>
      <p:sp>
        <p:nvSpPr>
          <p:cNvPr id="10" name="Text 6"/>
          <p:cNvSpPr/>
          <p:nvPr/>
        </p:nvSpPr>
        <p:spPr>
          <a:xfrm>
            <a:off x="5667137" y="4837748"/>
            <a:ext cx="3296007" cy="2487811"/>
          </a:xfrm>
          <a:prstGeom prst="rect">
            <a:avLst/>
          </a:prstGeom>
          <a:noFill/>
        </p:spPr>
        <p:txBody>
          <a:bodyPr wrap="square"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A powerful web crawling framework for Python, suited for large-scale data extraction. It provides robust handling of requests and can be integrated with a database system for automated data storage.</a:t>
            </a:r>
            <a:endParaRPr lang="en-US" sz="1750" dirty="0"/>
          </a:p>
        </p:txBody>
      </p:sp>
      <p:pic>
        <p:nvPicPr>
          <p:cNvPr id="11" name="Image 2" descr="preencoded.png"/>
          <p:cNvPicPr>
            <a:picLocks noChangeAspect="1"/>
          </p:cNvPicPr>
          <p:nvPr/>
        </p:nvPicPr>
        <p:blipFill>
          <a:blip r:embed="rId3"/>
          <a:stretch>
            <a:fillRect/>
          </a:stretch>
        </p:blipFill>
        <p:spPr>
          <a:xfrm>
            <a:off x="9296400" y="2042636"/>
            <a:ext cx="3296007" cy="2037040"/>
          </a:xfrm>
          <a:prstGeom prst="rect">
            <a:avLst/>
          </a:prstGeom>
        </p:spPr>
      </p:pic>
      <p:sp>
        <p:nvSpPr>
          <p:cNvPr id="12" name="Text 7"/>
          <p:cNvSpPr/>
          <p:nvPr/>
        </p:nvSpPr>
        <p:spPr>
          <a:xfrm>
            <a:off x="9296400" y="4357330"/>
            <a:ext cx="2221944" cy="347186"/>
          </a:xfrm>
          <a:prstGeom prst="rect">
            <a:avLst/>
          </a:prstGeom>
          <a:noFill/>
        </p:spPr>
        <p:txBody>
          <a:bodyPr wrap="none" rtlCol="0" anchor="t"/>
          <a:lstStyle/>
          <a:p>
            <a:pPr marL="0" indent="0" algn="l">
              <a:lnSpc>
                <a:spcPts val="2735"/>
              </a:lnSpc>
              <a:buNone/>
            </a:pPr>
            <a:r>
              <a:rPr lang="en-US" sz="2185" b="1" dirty="0">
                <a:solidFill>
                  <a:srgbClr val="FF726D"/>
                </a:solidFill>
                <a:latin typeface="Inconsolata" pitchFamily="34" charset="0"/>
                <a:ea typeface="Inconsolata" pitchFamily="34" charset="-122"/>
                <a:cs typeface="Inconsolata" pitchFamily="34" charset="-120"/>
              </a:rPr>
              <a:t>Selenium</a:t>
            </a:r>
            <a:endParaRPr lang="en-US" sz="2185" dirty="0"/>
          </a:p>
        </p:txBody>
      </p:sp>
      <p:sp>
        <p:nvSpPr>
          <p:cNvPr id="13" name="Text 8"/>
          <p:cNvSpPr/>
          <p:nvPr/>
        </p:nvSpPr>
        <p:spPr>
          <a:xfrm>
            <a:off x="9296400" y="4837748"/>
            <a:ext cx="3296007" cy="2487811"/>
          </a:xfrm>
          <a:prstGeom prst="rect">
            <a:avLst/>
          </a:prstGeom>
          <a:noFill/>
        </p:spPr>
        <p:txBody>
          <a:bodyPr wrap="square" rtlCol="0" anchor="t"/>
          <a:lstStyle/>
          <a:p>
            <a:pPr marL="0" indent="0" algn="l">
              <a:lnSpc>
                <a:spcPts val="2800"/>
              </a:lnSpc>
              <a:buNone/>
            </a:pPr>
            <a:r>
              <a:rPr lang="en-US" sz="1750" dirty="0">
                <a:solidFill>
                  <a:srgbClr val="DAD1E6"/>
                </a:solidFill>
                <a:latin typeface="Fira Sans" pitchFamily="34" charset="0"/>
                <a:ea typeface="Fira Sans" pitchFamily="34" charset="-122"/>
                <a:cs typeface="Fira Sans" pitchFamily="34" charset="-120"/>
              </a:rPr>
              <a:t>Primarily used for automating web applications for testing purposes, Selenium can also be exploited for web scraping, especially when dealing with sites that have dynamic content loaded with JavaScript.</a:t>
            </a:r>
            <a:endParaRPr lang="en-US" sz="1750" dirty="0"/>
          </a:p>
        </p:txBody>
      </p:sp>
      <p:pic>
        <p:nvPicPr>
          <p:cNvPr id="14" name="Image 3"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2054423"/>
            <a:ext cx="7220545"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Understanding HTML and CSS</a:t>
            </a:r>
            <a:endParaRPr lang="en-US" sz="4375" dirty="0"/>
          </a:p>
        </p:txBody>
      </p:sp>
      <p:sp>
        <p:nvSpPr>
          <p:cNvPr id="6" name="Text 3"/>
          <p:cNvSpPr/>
          <p:nvPr/>
        </p:nvSpPr>
        <p:spPr>
          <a:xfrm>
            <a:off x="6319599" y="3082052"/>
            <a:ext cx="7477601"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At the heart of web scraping is a fundamental understanding of HTML and CSS, the building blocks of web pages. HTML provides the structure, using elements represented by tags such as div, span, a, and p. Each element can have attributes like classes and IDs to identify and select them with greater specificity when scraping.</a:t>
            </a:r>
            <a:endParaRPr lang="en-US" sz="1750" dirty="0"/>
          </a:p>
        </p:txBody>
      </p:sp>
      <p:sp>
        <p:nvSpPr>
          <p:cNvPr id="7" name="Text 4"/>
          <p:cNvSpPr/>
          <p:nvPr/>
        </p:nvSpPr>
        <p:spPr>
          <a:xfrm>
            <a:off x="6319599" y="5108972"/>
            <a:ext cx="7477601"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CSS, on the other hand, styles these elements. Scraping tools often use CSS selectors to navigate through elements, uncovering the data that resides within the HTML architecture.</a:t>
            </a:r>
            <a:endParaRPr lang="en-US" sz="1750" dirty="0"/>
          </a:p>
        </p:txBody>
      </p:sp>
      <p:pic>
        <p:nvPicPr>
          <p:cNvPr id="8"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pic>
        <p:nvPicPr>
          <p:cNvPr id="4" name="Image 0" descr="preencoded.png"/>
          <p:cNvPicPr>
            <a:picLocks noChangeAspect="1"/>
          </p:cNvPicPr>
          <p:nvPr/>
        </p:nvPicPr>
        <p:blipFill>
          <a:blip r:embed="rId1"/>
          <a:stretch>
            <a:fillRect/>
          </a:stretch>
        </p:blipFill>
        <p:spPr>
          <a:xfrm>
            <a:off x="0" y="0"/>
            <a:ext cx="14630400" cy="2777490"/>
          </a:xfrm>
          <a:prstGeom prst="rect">
            <a:avLst/>
          </a:prstGeom>
        </p:spPr>
      </p:pic>
      <p:sp>
        <p:nvSpPr>
          <p:cNvPr id="5" name="Text 2"/>
          <p:cNvSpPr/>
          <p:nvPr/>
        </p:nvSpPr>
        <p:spPr>
          <a:xfrm>
            <a:off x="2037993" y="3736062"/>
            <a:ext cx="4443889"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Finding the Data</a:t>
            </a:r>
            <a:endParaRPr lang="en-US" sz="4375" dirty="0"/>
          </a:p>
        </p:txBody>
      </p:sp>
      <p:sp>
        <p:nvSpPr>
          <p:cNvPr id="6" name="Shape 3"/>
          <p:cNvSpPr/>
          <p:nvPr/>
        </p:nvSpPr>
        <p:spPr>
          <a:xfrm>
            <a:off x="2037993" y="4937284"/>
            <a:ext cx="499943" cy="499943"/>
          </a:xfrm>
          <a:prstGeom prst="roundRect">
            <a:avLst>
              <a:gd name="adj" fmla="val 13333"/>
            </a:avLst>
          </a:prstGeom>
          <a:solidFill>
            <a:srgbClr val="382748"/>
          </a:solidFill>
        </p:spPr>
      </p:sp>
      <p:sp>
        <p:nvSpPr>
          <p:cNvPr id="7" name="Text 4"/>
          <p:cNvSpPr/>
          <p:nvPr/>
        </p:nvSpPr>
        <p:spPr>
          <a:xfrm>
            <a:off x="2204561" y="4978956"/>
            <a:ext cx="166688" cy="416481"/>
          </a:xfrm>
          <a:prstGeom prst="rect">
            <a:avLst/>
          </a:prstGeom>
          <a:noFill/>
        </p:spPr>
        <p:txBody>
          <a:bodyPr wrap="none" rtlCol="0" anchor="t"/>
          <a:lstStyle/>
          <a:p>
            <a:pPr marL="0" indent="0" algn="ctr">
              <a:lnSpc>
                <a:spcPts val="3280"/>
              </a:lnSpc>
              <a:buNone/>
            </a:pPr>
            <a:r>
              <a:rPr lang="en-US" sz="2625" b="1" dirty="0">
                <a:solidFill>
                  <a:srgbClr val="FF726D"/>
                </a:solidFill>
                <a:latin typeface="Inconsolata" pitchFamily="34" charset="0"/>
                <a:ea typeface="Inconsolata" pitchFamily="34" charset="-122"/>
                <a:cs typeface="Inconsolata" pitchFamily="34" charset="-120"/>
              </a:rPr>
              <a:t>1</a:t>
            </a:r>
            <a:endParaRPr lang="en-US" sz="2625" dirty="0"/>
          </a:p>
        </p:txBody>
      </p:sp>
      <p:sp>
        <p:nvSpPr>
          <p:cNvPr id="8" name="Text 5"/>
          <p:cNvSpPr/>
          <p:nvPr/>
        </p:nvSpPr>
        <p:spPr>
          <a:xfrm>
            <a:off x="2760107" y="5013603"/>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Browser Tools</a:t>
            </a:r>
            <a:endParaRPr lang="en-US" sz="2185" dirty="0"/>
          </a:p>
        </p:txBody>
      </p:sp>
      <p:sp>
        <p:nvSpPr>
          <p:cNvPr id="9" name="Text 6"/>
          <p:cNvSpPr/>
          <p:nvPr/>
        </p:nvSpPr>
        <p:spPr>
          <a:xfrm>
            <a:off x="2760107" y="5494020"/>
            <a:ext cx="4444008"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The journey to finding the data starts with the browser's developer tools. Here, researchers can inspect the HTML structure of any webpage, revealing the tags that house the desired data points.</a:t>
            </a:r>
            <a:endParaRPr lang="en-US" sz="1750" dirty="0"/>
          </a:p>
        </p:txBody>
      </p:sp>
      <p:sp>
        <p:nvSpPr>
          <p:cNvPr id="10" name="Shape 7"/>
          <p:cNvSpPr/>
          <p:nvPr/>
        </p:nvSpPr>
        <p:spPr>
          <a:xfrm>
            <a:off x="7426285" y="4937284"/>
            <a:ext cx="499943" cy="499943"/>
          </a:xfrm>
          <a:prstGeom prst="roundRect">
            <a:avLst>
              <a:gd name="adj" fmla="val 13333"/>
            </a:avLst>
          </a:prstGeom>
          <a:solidFill>
            <a:srgbClr val="382748"/>
          </a:solidFill>
        </p:spPr>
      </p:sp>
      <p:sp>
        <p:nvSpPr>
          <p:cNvPr id="11" name="Text 8"/>
          <p:cNvSpPr/>
          <p:nvPr/>
        </p:nvSpPr>
        <p:spPr>
          <a:xfrm>
            <a:off x="7592854" y="4978956"/>
            <a:ext cx="166688" cy="416481"/>
          </a:xfrm>
          <a:prstGeom prst="rect">
            <a:avLst/>
          </a:prstGeom>
          <a:noFill/>
        </p:spPr>
        <p:txBody>
          <a:bodyPr wrap="none" rtlCol="0" anchor="t"/>
          <a:lstStyle/>
          <a:p>
            <a:pPr marL="0" indent="0" algn="ctr">
              <a:lnSpc>
                <a:spcPts val="3280"/>
              </a:lnSpc>
              <a:buNone/>
            </a:pPr>
            <a:r>
              <a:rPr lang="en-US" sz="2625" b="1" dirty="0">
                <a:solidFill>
                  <a:srgbClr val="FF726D"/>
                </a:solidFill>
                <a:latin typeface="Inconsolata" pitchFamily="34" charset="0"/>
                <a:ea typeface="Inconsolata" pitchFamily="34" charset="-122"/>
                <a:cs typeface="Inconsolata" pitchFamily="34" charset="-120"/>
              </a:rPr>
              <a:t>2</a:t>
            </a:r>
            <a:endParaRPr lang="en-US" sz="2625" dirty="0"/>
          </a:p>
        </p:txBody>
      </p:sp>
      <p:sp>
        <p:nvSpPr>
          <p:cNvPr id="12" name="Text 9"/>
          <p:cNvSpPr/>
          <p:nvPr/>
        </p:nvSpPr>
        <p:spPr>
          <a:xfrm>
            <a:off x="8148399" y="5013603"/>
            <a:ext cx="3470672"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Data Point Identification</a:t>
            </a:r>
            <a:endParaRPr lang="en-US" sz="2185" dirty="0"/>
          </a:p>
        </p:txBody>
      </p:sp>
      <p:sp>
        <p:nvSpPr>
          <p:cNvPr id="13" name="Text 10"/>
          <p:cNvSpPr/>
          <p:nvPr/>
        </p:nvSpPr>
        <p:spPr>
          <a:xfrm>
            <a:off x="8148399" y="5494020"/>
            <a:ext cx="4444008" cy="1777008"/>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Discovering which data points to extract is an art. Look for patterns in the HTML that can be consistently applied to scrape the necessary information without capturing unnecessary noise.</a:t>
            </a:r>
            <a:endParaRPr lang="en-US" sz="1750" dirty="0"/>
          </a:p>
        </p:txBody>
      </p:sp>
      <p:pic>
        <p:nvPicPr>
          <p:cNvPr id="14" name="Image 1" descr="preencoded.png">
            <a:hlinkClick r:id="rId2"/>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p:spPr>
      </p:sp>
      <p:sp>
        <p:nvSpPr>
          <p:cNvPr id="3" name="Shape 1"/>
          <p:cNvSpPr/>
          <p:nvPr/>
        </p:nvSpPr>
        <p:spPr>
          <a:xfrm>
            <a:off x="0" y="0"/>
            <a:ext cx="14630400" cy="8229600"/>
          </a:xfrm>
          <a:prstGeom prst="rect">
            <a:avLst/>
          </a:prstGeom>
          <a:solidFill>
            <a:srgbClr val="241631"/>
          </a:solidFill>
        </p:spPr>
      </p:sp>
      <p:sp>
        <p:nvSpPr>
          <p:cNvPr id="4" name="Text 2"/>
          <p:cNvSpPr/>
          <p:nvPr/>
        </p:nvSpPr>
        <p:spPr>
          <a:xfrm>
            <a:off x="2037993" y="2069544"/>
            <a:ext cx="6387465" cy="694373"/>
          </a:xfrm>
          <a:prstGeom prst="rect">
            <a:avLst/>
          </a:prstGeom>
          <a:noFill/>
        </p:spPr>
        <p:txBody>
          <a:bodyPr wrap="none" rtlCol="0" anchor="t"/>
          <a:lstStyle/>
          <a:p>
            <a:pPr marL="0" indent="0">
              <a:lnSpc>
                <a:spcPts val="5470"/>
              </a:lnSpc>
              <a:buNone/>
            </a:pPr>
            <a:r>
              <a:rPr lang="en-US" sz="4375" b="1" dirty="0">
                <a:solidFill>
                  <a:srgbClr val="FF726D"/>
                </a:solidFill>
                <a:latin typeface="Inconsolata" pitchFamily="34" charset="0"/>
                <a:ea typeface="Inconsolata" pitchFamily="34" charset="-122"/>
                <a:cs typeface="Inconsolata" pitchFamily="34" charset="-120"/>
              </a:rPr>
              <a:t>Python for Web Scraping</a:t>
            </a:r>
            <a:endParaRPr lang="en-US" sz="4375" dirty="0"/>
          </a:p>
        </p:txBody>
      </p:sp>
      <p:sp>
        <p:nvSpPr>
          <p:cNvPr id="5" name="Text 3"/>
          <p:cNvSpPr/>
          <p:nvPr/>
        </p:nvSpPr>
        <p:spPr>
          <a:xfrm>
            <a:off x="2037993" y="3097173"/>
            <a:ext cx="2221944" cy="347186"/>
          </a:xfrm>
          <a:prstGeom prst="rect">
            <a:avLst/>
          </a:prstGeom>
          <a:noFill/>
        </p:spPr>
        <p:txBody>
          <a:bodyPr wrap="none" rtlCol="0" anchor="t"/>
          <a:lstStyle/>
          <a:p>
            <a:pPr marL="0" indent="0">
              <a:lnSpc>
                <a:spcPts val="2735"/>
              </a:lnSpc>
              <a:buNone/>
            </a:pPr>
            <a:r>
              <a:rPr lang="en-US" sz="2185" b="1" dirty="0">
                <a:solidFill>
                  <a:srgbClr val="FF726D"/>
                </a:solidFill>
                <a:latin typeface="Inconsolata" pitchFamily="34" charset="0"/>
                <a:ea typeface="Inconsolata" pitchFamily="34" charset="-122"/>
                <a:cs typeface="Inconsolata" pitchFamily="34" charset="-120"/>
              </a:rPr>
              <a:t>Why Python?</a:t>
            </a:r>
            <a:endParaRPr lang="en-US" sz="2185" dirty="0"/>
          </a:p>
        </p:txBody>
      </p:sp>
      <p:sp>
        <p:nvSpPr>
          <p:cNvPr id="6" name="Text 4"/>
          <p:cNvSpPr/>
          <p:nvPr/>
        </p:nvSpPr>
        <p:spPr>
          <a:xfrm>
            <a:off x="2037993" y="3777615"/>
            <a:ext cx="10554414"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Python is a favorite in the scraping community due to its easy-to-read syntax, robust libraries, and broad support within the data science community. For web scraping, in particular, it offers a variety of libraries and tools that automate and facilitate the extraction process.</a:t>
            </a:r>
            <a:endParaRPr lang="en-US" sz="1750" dirty="0"/>
          </a:p>
        </p:txBody>
      </p:sp>
      <p:sp>
        <p:nvSpPr>
          <p:cNvPr id="7" name="Text 5"/>
          <p:cNvSpPr/>
          <p:nvPr/>
        </p:nvSpPr>
        <p:spPr>
          <a:xfrm>
            <a:off x="2037993" y="5093732"/>
            <a:ext cx="10554414" cy="1066205"/>
          </a:xfrm>
          <a:prstGeom prst="rect">
            <a:avLst/>
          </a:prstGeom>
          <a:noFill/>
        </p:spPr>
        <p:txBody>
          <a:bodyPr wrap="square" rtlCol="0" anchor="t"/>
          <a:lstStyle/>
          <a:p>
            <a:pPr marL="0" indent="0">
              <a:lnSpc>
                <a:spcPts val="2800"/>
              </a:lnSpc>
              <a:buNone/>
            </a:pPr>
            <a:r>
              <a:rPr lang="en-US" sz="1750" dirty="0">
                <a:solidFill>
                  <a:srgbClr val="DAD1E6"/>
                </a:solidFill>
                <a:latin typeface="Fira Sans" pitchFamily="34" charset="0"/>
                <a:ea typeface="Fira Sans" pitchFamily="34" charset="-122"/>
                <a:cs typeface="Fira Sans" pitchFamily="34" charset="-120"/>
              </a:rPr>
              <a:t>Libraries play a significant role in Python's scraping capabilities. With options like Requests, to handle HTTP requests, and LXML, to parse HTML/XML documents, the language provides a powerful, high-level interface for web scraping.</a:t>
            </a:r>
            <a:endParaRPr lang="en-US" sz="1750" dirty="0"/>
          </a:p>
        </p:txBody>
      </p:sp>
      <p:pic>
        <p:nvPicPr>
          <p:cNvPr id="8" name="Image 0" descr="preencoded.png">
            <a:hlinkClick r:id="rId1"/>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11102</Words>
  <Application>WPS 表格</Application>
  <PresentationFormat>On-screen Show (16:9)</PresentationFormat>
  <Paragraphs>226</Paragraphs>
  <Slides>18</Slides>
  <Notes>20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18</vt:i4>
      </vt:variant>
    </vt:vector>
  </HeadingPairs>
  <TitlesOfParts>
    <vt:vector size="37" baseType="lpstr">
      <vt:lpstr>Arial</vt:lpstr>
      <vt:lpstr>宋体</vt:lpstr>
      <vt:lpstr>Wingdings</vt:lpstr>
      <vt:lpstr>Inconsolata</vt:lpstr>
      <vt:lpstr>苹方-简</vt:lpstr>
      <vt:lpstr>Inconsolata</vt:lpstr>
      <vt:lpstr>Inconsolata</vt:lpstr>
      <vt:lpstr>Fira Sans</vt:lpstr>
      <vt:lpstr>Fira Sans</vt:lpstr>
      <vt:lpstr>Fira Sans</vt:lpstr>
      <vt:lpstr>Calibri</vt:lpstr>
      <vt:lpstr>Helvetica Neue</vt:lpstr>
      <vt:lpstr>微软雅黑</vt:lpstr>
      <vt:lpstr>汉仪旗黑</vt:lpstr>
      <vt:lpstr>宋体</vt:lpstr>
      <vt:lpstr>Arial Unicode MS</vt:lpstr>
      <vt:lpstr>等线</vt:lpstr>
      <vt:lpstr>宋体-简</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mam94</cp:lastModifiedBy>
  <cp:revision>2</cp:revision>
  <dcterms:created xsi:type="dcterms:W3CDTF">2024-02-08T02:10:21Z</dcterms:created>
  <dcterms:modified xsi:type="dcterms:W3CDTF">2024-02-08T02:10:21Z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2052-5.6.0.8082</vt:lpwstr>
  </property>
</Properties>
</file>